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5.jpg" ContentType="image/jpeg"/>
  <Override PartName="/ppt/media/image27.jpg" ContentType="image/jpeg"/>
  <Override PartName="/ppt/notesSlides/notesSlide1.xml" ContentType="application/vnd.openxmlformats-officedocument.presentationml.notesSlide+xml"/>
  <Override PartName="/ppt/media/image45.jpg" ContentType="image/jpeg"/>
  <Override PartName="/ppt/media/image46.jpg" ContentType="image/jpeg"/>
  <Override PartName="/ppt/notesSlides/notesSlide2.xml" ContentType="application/vnd.openxmlformats-officedocument.presentationml.notesSlide+xml"/>
  <Override PartName="/ppt/media/image6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</p:sldMasterIdLst>
  <p:notesMasterIdLst>
    <p:notesMasterId r:id="rId41"/>
  </p:notesMasterIdLst>
  <p:sldIdLst>
    <p:sldId id="374" r:id="rId3"/>
    <p:sldId id="391" r:id="rId4"/>
    <p:sldId id="372" r:id="rId5"/>
    <p:sldId id="284" r:id="rId6"/>
    <p:sldId id="261" r:id="rId7"/>
    <p:sldId id="373" r:id="rId8"/>
    <p:sldId id="386" r:id="rId9"/>
    <p:sldId id="375" r:id="rId10"/>
    <p:sldId id="264" r:id="rId11"/>
    <p:sldId id="376" r:id="rId12"/>
    <p:sldId id="329" r:id="rId13"/>
    <p:sldId id="288" r:id="rId14"/>
    <p:sldId id="307" r:id="rId15"/>
    <p:sldId id="395" r:id="rId16"/>
    <p:sldId id="266" r:id="rId17"/>
    <p:sldId id="312" r:id="rId18"/>
    <p:sldId id="394" r:id="rId19"/>
    <p:sldId id="268" r:id="rId20"/>
    <p:sldId id="286" r:id="rId21"/>
    <p:sldId id="296" r:id="rId22"/>
    <p:sldId id="297" r:id="rId23"/>
    <p:sldId id="314" r:id="rId24"/>
    <p:sldId id="393" r:id="rId25"/>
    <p:sldId id="271" r:id="rId26"/>
    <p:sldId id="326" r:id="rId27"/>
    <p:sldId id="274" r:id="rId28"/>
    <p:sldId id="289" r:id="rId29"/>
    <p:sldId id="392" r:id="rId30"/>
    <p:sldId id="277" r:id="rId31"/>
    <p:sldId id="315" r:id="rId32"/>
    <p:sldId id="396" r:id="rId33"/>
    <p:sldId id="397" r:id="rId34"/>
    <p:sldId id="321" r:id="rId35"/>
    <p:sldId id="322" r:id="rId36"/>
    <p:sldId id="367" r:id="rId37"/>
    <p:sldId id="370" r:id="rId38"/>
    <p:sldId id="278" r:id="rId39"/>
    <p:sldId id="279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1" d="100"/>
          <a:sy n="91" d="100"/>
        </p:scale>
        <p:origin x="34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F0C9C-6C7F-46A2-9071-BC0247AAF9E9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63459-AAE1-4E9F-8736-58BC2D4A7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43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FBDE-858B-43F6-AE92-99F6EC9D451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69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63459-AAE1-4E9F-8736-58BC2D4A7BFD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17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491A3-674E-4885-82BE-474C2A970658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1ACA4-9CAC-4259-A507-A52BF032A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7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BC0AB-2FB3-C8B0-3FB8-A9FCD5940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825F5-C480-AC80-0D4C-00274EE61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617F3D-BDBE-3966-F102-7E4E530186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E5C8C1-DA8E-EF8D-0954-BD3D7454F7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AF07F8D-C144-AE3D-DF49-F79AD26E99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485F86-41C8-5BF4-4AA3-43591E728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0DE196-86F4-6865-F521-168DD8B4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001E24-92B4-12AF-0FB2-7881B9A88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6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BE857-81BC-E395-FB0F-8F67FD24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8659BB-93E3-DF58-3599-FFCC84776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B581AC-7800-2B4C-2CEA-2809F1BF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A1C859-E171-B6E1-12C3-F8C15144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671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104D7B-E8E5-ACFF-06CD-5CCFE8664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37418C-B6FD-4397-8827-04862880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528A5F-E8AC-F492-74F2-6AFAACE4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810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28762-F216-D2D0-0469-E4FA00C42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96DCB1-8FFE-F95A-CD8A-816EC0C93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284C93-2038-86D5-E228-03B613CEB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102725-0895-08D0-37B4-95884E71E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123385-6B27-8007-B805-970A341A4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97EF87-3976-BEFC-067D-8AD41B51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405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1EABB-06F9-038F-BC6F-A274C808A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69E0E1-D31C-0046-5959-EE68D38EF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9E7851-9671-80EB-F122-3D2B10975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D37362-2652-B27F-C0D9-3EE7DBFE5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1596F8-941B-8673-BC62-B9E399BA7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290292-843D-8D90-6B1B-7D1D5FEC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275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DD651-C70C-C06E-07A7-F1D1DBB57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656CF0-AED0-7A09-E75A-1BDB767B0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7A572A-CCAC-95DC-4449-24A70765D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7FBA24-4266-86A6-A7B8-7C8E12B9E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34C23-925F-A032-A508-A691C6C3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987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71AB0E-2DCE-555F-20F7-061F36500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EC7F74-D221-6991-942C-9BD598540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F2E08-778C-C128-F253-5124B1529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D91666-9E8A-7EB6-5053-3C88D6B5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F7A82-F0D0-2F07-F977-63B6E7DDE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61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851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1455" y="890483"/>
            <a:ext cx="9138920" cy="5078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67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940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67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57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67" b="0" i="0">
                <a:solidFill>
                  <a:srgbClr val="171717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033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640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365AF8-96B5-B5FE-19F4-7507F7AE0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7E06F6-B315-E4CD-E010-33A2BF4A6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2F8327-3B4A-DA48-56DD-FD5924F08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4D50E6-4954-32CC-7CEA-519E03881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7B998C-B7A0-136D-9E68-F89D99B68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61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959021-48E3-FA87-0CF9-23D833B17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7E1DBA-EAA9-BDE0-B0C8-8A795E57D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4DE8B7-3DBD-B455-7F6F-3C49ABB88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21E0A1-8884-AD05-DFC2-608C863F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15F5F2-DF62-34E7-235E-B222CD890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03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160783-A6E4-8152-231B-A3A67684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7C122C-71B1-6DA2-601B-11A688E7A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0144E1-D147-2028-7313-E8F05B15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50C21B-2827-F5B4-E2EB-496B79970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B955D1-3333-84DE-C0E8-F11E13A1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98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E9D16-C2DB-8F7D-131C-6A98BACF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2BE96E-6DB7-079D-AC35-5DA379753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E8F184-993B-B319-9809-DDEDA8596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BAA85E-056E-ABA3-78DD-728A36278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84DC2-3B86-4D1E-8F81-6EE7F90C8DE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5E93CA-4D34-7647-6334-6A566A100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D6F087-C632-1761-5ADE-68EC62C2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53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491A3-674E-4885-82BE-474C2A970658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1ACA4-9CAC-4259-A507-A52BF032A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765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69" r:id="rId3"/>
    <p:sldLayoutId id="2147483670" r:id="rId4"/>
    <p:sldLayoutId id="21474836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5255F-EFE2-3B7D-A9E2-DB096F3B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3CEAF-7CA0-57E7-34E3-E376D9B2B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5A8366-FBFE-5917-183D-AC72D88500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4DC2-3B86-4D1E-8F81-6EE7F90C8DED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22B63-401B-2B60-96CB-BE4E51D7A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55437-E5E6-D85C-70E0-C9503046A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1C730-E5A2-4B78-AC92-F783FB6B1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23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474AF-5608-68F4-E923-D0CCC915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614" y="2007148"/>
            <a:ext cx="9259186" cy="226062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Общероссийская общественная организация </a:t>
            </a:r>
            <a:b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«Российский Красный Крест»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16322D-9209-B4FA-2980-EA62B3D2D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93035"/>
            <a:ext cx="10515600" cy="22606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b="1" dirty="0"/>
          </a:p>
          <a:p>
            <a:pPr marL="0" indent="0" algn="ctr">
              <a:buNone/>
            </a:pPr>
            <a:r>
              <a:rPr lang="ru-RU" sz="7200" b="1" dirty="0">
                <a:latin typeface="Arial Black" panose="020B0A04020102020204" pitchFamily="34" charset="0"/>
              </a:rPr>
              <a:t>«Первая помощь»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01B43E-A389-2979-4C5B-098267C25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48" y="498125"/>
            <a:ext cx="2685620" cy="24931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73E0E7-2F9E-5E48-9678-92618BC39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669"/>
            <a:ext cx="12192000" cy="219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29CE4A-2E35-714F-C049-971BF1EFE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225" y="4578546"/>
            <a:ext cx="3816427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24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CA68A-5016-8664-75ED-2450BEFAB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Arial Black" panose="020B0A04020102020204" pitchFamily="34" charset="0"/>
              </a:rPr>
              <a:t>СТОЯТЬ! ОГЛЯНУТЬСЯ!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D0C68A-CF71-752B-4E48-040E6DEEF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17904"/>
            <a:ext cx="6527006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C5CD78-1C0C-8AAB-DD36-F836326723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r="17519"/>
          <a:stretch>
            <a:fillRect/>
          </a:stretch>
        </p:blipFill>
        <p:spPr>
          <a:xfrm>
            <a:off x="7651113" y="1917904"/>
            <a:ext cx="4118642" cy="30316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D8D71B-0E03-F5D5-24C2-65BCD1D64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235" y="4652302"/>
            <a:ext cx="3816427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6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8ECA3-A89C-8AAD-00CB-33A3DE5A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BD81A79-FEA7-1A88-68A8-7D029C7AD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0619" y="2816738"/>
            <a:ext cx="5388930" cy="38578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315515-C332-1122-C9F7-4B13FCC4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51" y="166687"/>
            <a:ext cx="4925167" cy="33180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CC78C2-2862-B9B0-6E93-E4C462D08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51" y="3643313"/>
            <a:ext cx="6049292" cy="30312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0203FC-316E-4358-7835-EB37CCFA3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854" y="183414"/>
            <a:ext cx="4572000" cy="304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145EBC0-E164-6176-3BCF-8347B95BDE1E}"/>
              </a:ext>
            </a:extLst>
          </p:cNvPr>
          <p:cNvSpPr/>
          <p:nvPr/>
        </p:nvSpPr>
        <p:spPr>
          <a:xfrm>
            <a:off x="10402349" y="183414"/>
            <a:ext cx="1547200" cy="233328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BA5C1-44F4-608A-1425-5D373203FD23}"/>
              </a:ext>
            </a:extLst>
          </p:cNvPr>
          <p:cNvSpPr txBox="1"/>
          <p:nvPr/>
        </p:nvSpPr>
        <p:spPr>
          <a:xfrm>
            <a:off x="10578517" y="965334"/>
            <a:ext cx="12331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!!!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832536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EF7B4-4A4F-AC78-3923-7BB30A7E6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2636B609-6FF3-62C2-2D71-AD05C8F349B3}"/>
              </a:ext>
            </a:extLst>
          </p:cNvPr>
          <p:cNvGrpSpPr/>
          <p:nvPr/>
        </p:nvGrpSpPr>
        <p:grpSpPr>
          <a:xfrm>
            <a:off x="0" y="-48675"/>
            <a:ext cx="12192000" cy="218017"/>
            <a:chOff x="0" y="-73012"/>
            <a:chExt cx="18288000" cy="32702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86E20F29-2B52-22B0-7D54-DB6B16F6E575}"/>
                </a:ext>
              </a:extLst>
            </p:cNvPr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8DD96825-13B8-E350-D8F8-713A5F85EFD4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47970BEA-673A-7340-8A4E-B9EA3BE7A6DC}"/>
              </a:ext>
            </a:extLst>
          </p:cNvPr>
          <p:cNvSpPr txBox="1"/>
          <p:nvPr/>
        </p:nvSpPr>
        <p:spPr>
          <a:xfrm>
            <a:off x="26620" y="1334407"/>
            <a:ext cx="10246753" cy="74721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lvl="1" algn="ctr">
              <a:spcBef>
                <a:spcPts val="67"/>
              </a:spcBef>
              <a:buClr>
                <a:srgbClr val="DE443A"/>
              </a:buClr>
              <a:buSzPct val="118181"/>
              <a:tabLst>
                <a:tab pos="508025" algn="l"/>
              </a:tabLst>
            </a:pPr>
            <a:r>
              <a:rPr lang="ru-RU" sz="4800" b="1" spc="-2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ВАША</a:t>
            </a:r>
            <a:r>
              <a:rPr lang="ru-RU" sz="4800" spc="-2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БЕЗОПАСНОСТЬ</a:t>
            </a:r>
            <a:endParaRPr sz="4800" spc="-200" dirty="0">
              <a:latin typeface="Montserrat SemiBold" pitchFamily="2" charset="-52"/>
              <a:cs typeface="Tahoma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D045E11-8DF1-21A6-2C60-9741768BCB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5848" y="434139"/>
            <a:ext cx="10198944" cy="418983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2667" b="1" spc="-200" dirty="0">
                <a:solidFill>
                  <a:srgbClr val="DE4439"/>
                </a:solidFill>
                <a:latin typeface="Montserrat Black" pitchFamily="2" charset="-52"/>
              </a:rPr>
              <a:t>АЛГОРИТМ ОКАЗАНИЯ ПЕРВОЙ ПОМОЩИ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F8D418E-E3E4-6B57-E3F5-06CC4FDE05E9}"/>
              </a:ext>
            </a:extLst>
          </p:cNvPr>
          <p:cNvSpPr txBox="1"/>
          <p:nvPr/>
        </p:nvSpPr>
        <p:spPr>
          <a:xfrm>
            <a:off x="456546" y="3588699"/>
            <a:ext cx="1222570" cy="206052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500"/>
              </a:spcBef>
            </a:pPr>
            <a:r>
              <a:rPr lang="ru-RU" sz="13334" spc="-100" dirty="0">
                <a:solidFill>
                  <a:srgbClr val="DE4439"/>
                </a:solidFill>
                <a:latin typeface="Geologica Black" pitchFamily="2" charset="0"/>
                <a:cs typeface="Tahoma"/>
              </a:rPr>
              <a:t>3</a:t>
            </a:r>
            <a:endParaRPr sz="13334" spc="-100" dirty="0">
              <a:latin typeface="Geologica Black" pitchFamily="2" charset="0"/>
              <a:cs typeface="Tahoma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CE7C19A-D517-9EDE-2E88-C5107E02EC64}"/>
              </a:ext>
            </a:extLst>
          </p:cNvPr>
          <p:cNvSpPr txBox="1"/>
          <p:nvPr/>
        </p:nvSpPr>
        <p:spPr>
          <a:xfrm>
            <a:off x="8241622" y="4071048"/>
            <a:ext cx="3663351" cy="1208151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4071612" indent="-3830300">
              <a:spcBef>
                <a:spcPts val="320"/>
              </a:spcBef>
            </a:pPr>
            <a:r>
              <a:rPr sz="3667" b="1" spc="-223" dirty="0">
                <a:solidFill>
                  <a:srgbClr val="DE443A"/>
                </a:solidFill>
                <a:latin typeface="Montserrat SemiBold" pitchFamily="2" charset="-52"/>
                <a:cs typeface="Tahoma"/>
              </a:rPr>
              <a:t>-</a:t>
            </a:r>
            <a:r>
              <a:rPr sz="3667" b="1" spc="207" dirty="0">
                <a:solidFill>
                  <a:srgbClr val="DE443A"/>
                </a:solidFill>
                <a:latin typeface="Montserrat SemiBold" pitchFamily="2" charset="-52"/>
                <a:cs typeface="Tahoma"/>
              </a:rPr>
              <a:t> </a:t>
            </a:r>
            <a:r>
              <a:rPr sz="3667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где?</a:t>
            </a:r>
            <a:r>
              <a:rPr sz="3667" spc="-197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3667" b="1" spc="-223" dirty="0">
                <a:solidFill>
                  <a:srgbClr val="DE443A"/>
                </a:solidFill>
                <a:latin typeface="Montserrat SemiBold" pitchFamily="2" charset="-52"/>
                <a:cs typeface="Tahoma"/>
              </a:rPr>
              <a:t>- </a:t>
            </a:r>
            <a:r>
              <a:rPr sz="3667" dirty="0" err="1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что</a:t>
            </a:r>
            <a:r>
              <a:rPr sz="3667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?</a:t>
            </a:r>
            <a:endParaRPr lang="ru-RU" sz="3667" dirty="0">
              <a:solidFill>
                <a:srgbClr val="171717"/>
              </a:solidFill>
              <a:latin typeface="Montserrat SemiBold" pitchFamily="2" charset="-52"/>
              <a:cs typeface="Tahoma"/>
            </a:endParaRPr>
          </a:p>
          <a:p>
            <a:pPr marL="4071612" indent="-3830300">
              <a:spcBef>
                <a:spcPts val="320"/>
              </a:spcBef>
            </a:pPr>
            <a:r>
              <a:rPr sz="3667" spc="-193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3667" b="1" spc="-223" dirty="0">
                <a:solidFill>
                  <a:srgbClr val="DE443A"/>
                </a:solidFill>
                <a:latin typeface="Montserrat SemiBold" pitchFamily="2" charset="-52"/>
                <a:cs typeface="Tahoma"/>
              </a:rPr>
              <a:t>- </a:t>
            </a:r>
            <a:r>
              <a:rPr sz="3667" spc="5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с</a:t>
            </a:r>
            <a:r>
              <a:rPr lang="ru-RU" sz="3667" spc="5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кем?</a:t>
            </a:r>
            <a:endParaRPr sz="3667" dirty="0">
              <a:latin typeface="Montserrat SemiBold" pitchFamily="2" charset="-52"/>
              <a:cs typeface="Tahoma"/>
            </a:endParaRPr>
          </a:p>
        </p:txBody>
      </p:sp>
      <p:pic>
        <p:nvPicPr>
          <p:cNvPr id="11" name="object 11">
            <a:extLst>
              <a:ext uri="{FF2B5EF4-FFF2-40B4-BE49-F238E27FC236}">
                <a16:creationId xmlns:a16="http://schemas.microsoft.com/office/drawing/2014/main" id="{C1BE824B-6620-D8B7-4ABA-62DAF833050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08486" y="276266"/>
            <a:ext cx="1144628" cy="1144770"/>
          </a:xfrm>
          <a:prstGeom prst="rect">
            <a:avLst/>
          </a:prstGeom>
        </p:spPr>
      </p:pic>
      <p:sp>
        <p:nvSpPr>
          <p:cNvPr id="19" name="object 2">
            <a:extLst>
              <a:ext uri="{FF2B5EF4-FFF2-40B4-BE49-F238E27FC236}">
                <a16:creationId xmlns:a16="http://schemas.microsoft.com/office/drawing/2014/main" id="{99816E71-245E-F3A7-5DC7-2831129D8FF1}"/>
              </a:ext>
            </a:extLst>
          </p:cNvPr>
          <p:cNvSpPr/>
          <p:nvPr/>
        </p:nvSpPr>
        <p:spPr>
          <a:xfrm>
            <a:off x="8378365" y="4727307"/>
            <a:ext cx="3813635" cy="2130693"/>
          </a:xfrm>
          <a:custGeom>
            <a:avLst/>
            <a:gdLst>
              <a:gd name="connsiteX0" fmla="*/ 5243284 w 5243284"/>
              <a:gd name="connsiteY0" fmla="*/ 0 h 1162180"/>
              <a:gd name="connsiteX1" fmla="*/ 2225520 w 5243284"/>
              <a:gd name="connsiteY1" fmla="*/ 669405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15641205 w 15641205"/>
              <a:gd name="connsiteY0" fmla="*/ 0 h 1175053"/>
              <a:gd name="connsiteX1" fmla="*/ 12623441 w 15641205"/>
              <a:gd name="connsiteY1" fmla="*/ 669405 h 1175053"/>
              <a:gd name="connsiteX2" fmla="*/ 0 w 15641205"/>
              <a:gd name="connsiteY2" fmla="*/ 1175053 h 1175053"/>
              <a:gd name="connsiteX3" fmla="*/ 15641205 w 15641205"/>
              <a:gd name="connsiteY3" fmla="*/ 1162180 h 1175053"/>
              <a:gd name="connsiteX4" fmla="*/ 15641205 w 15641205"/>
              <a:gd name="connsiteY4" fmla="*/ 0 h 1175053"/>
              <a:gd name="connsiteX0" fmla="*/ 15695930 w 15695930"/>
              <a:gd name="connsiteY0" fmla="*/ 0 h 2084757"/>
              <a:gd name="connsiteX1" fmla="*/ 12623441 w 15695930"/>
              <a:gd name="connsiteY1" fmla="*/ 1579109 h 2084757"/>
              <a:gd name="connsiteX2" fmla="*/ 0 w 15695930"/>
              <a:gd name="connsiteY2" fmla="*/ 2084757 h 2084757"/>
              <a:gd name="connsiteX3" fmla="*/ 15641205 w 15695930"/>
              <a:gd name="connsiteY3" fmla="*/ 2071884 h 2084757"/>
              <a:gd name="connsiteX4" fmla="*/ 15695930 w 15695930"/>
              <a:gd name="connsiteY4" fmla="*/ 0 h 2084757"/>
              <a:gd name="connsiteX0" fmla="*/ 15695930 w 15787140"/>
              <a:gd name="connsiteY0" fmla="*/ 0 h 2084757"/>
              <a:gd name="connsiteX1" fmla="*/ 12623441 w 15787140"/>
              <a:gd name="connsiteY1" fmla="*/ 1579109 h 2084757"/>
              <a:gd name="connsiteX2" fmla="*/ 0 w 15787140"/>
              <a:gd name="connsiteY2" fmla="*/ 2084757 h 2084757"/>
              <a:gd name="connsiteX3" fmla="*/ 15787140 w 15787140"/>
              <a:gd name="connsiteY3" fmla="*/ 2076175 h 2084757"/>
              <a:gd name="connsiteX4" fmla="*/ 15695930 w 15787140"/>
              <a:gd name="connsiteY4" fmla="*/ 0 h 2084757"/>
              <a:gd name="connsiteX0" fmla="*/ 15695930 w 15695930"/>
              <a:gd name="connsiteY0" fmla="*/ 0 h 2084757"/>
              <a:gd name="connsiteX1" fmla="*/ 12623441 w 15695930"/>
              <a:gd name="connsiteY1" fmla="*/ 1579109 h 2084757"/>
              <a:gd name="connsiteX2" fmla="*/ 0 w 15695930"/>
              <a:gd name="connsiteY2" fmla="*/ 2084757 h 2084757"/>
              <a:gd name="connsiteX3" fmla="*/ 15695930 w 15695930"/>
              <a:gd name="connsiteY3" fmla="*/ 2024682 h 2084757"/>
              <a:gd name="connsiteX4" fmla="*/ 15695930 w 15695930"/>
              <a:gd name="connsiteY4" fmla="*/ 0 h 2084757"/>
              <a:gd name="connsiteX0" fmla="*/ 15695930 w 15750655"/>
              <a:gd name="connsiteY0" fmla="*/ 0 h 2084757"/>
              <a:gd name="connsiteX1" fmla="*/ 12623441 w 15750655"/>
              <a:gd name="connsiteY1" fmla="*/ 1579109 h 2084757"/>
              <a:gd name="connsiteX2" fmla="*/ 0 w 15750655"/>
              <a:gd name="connsiteY2" fmla="*/ 2084757 h 2084757"/>
              <a:gd name="connsiteX3" fmla="*/ 15750655 w 15750655"/>
              <a:gd name="connsiteY3" fmla="*/ 2076175 h 2084757"/>
              <a:gd name="connsiteX4" fmla="*/ 15695930 w 15750655"/>
              <a:gd name="connsiteY4" fmla="*/ 0 h 208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655" h="2084757">
                <a:moveTo>
                  <a:pt x="15695930" y="0"/>
                </a:moveTo>
                <a:lnTo>
                  <a:pt x="12623441" y="1579109"/>
                </a:lnTo>
                <a:lnTo>
                  <a:pt x="0" y="2084757"/>
                </a:lnTo>
                <a:lnTo>
                  <a:pt x="15750655" y="2076175"/>
                </a:lnTo>
                <a:lnTo>
                  <a:pt x="15695930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2024DE-F2DA-07AB-E6E7-C6FF3DF84EDE}"/>
              </a:ext>
            </a:extLst>
          </p:cNvPr>
          <p:cNvSpPr txBox="1"/>
          <p:nvPr/>
        </p:nvSpPr>
        <p:spPr>
          <a:xfrm>
            <a:off x="5638800" y="2401885"/>
            <a:ext cx="2443035" cy="1897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465">
              <a:spcBef>
                <a:spcPts val="67"/>
              </a:spcBef>
            </a:pPr>
            <a:r>
              <a:rPr lang="ru-RU" sz="3600" b="1" spc="-880" baseline="-4040" dirty="0">
                <a:solidFill>
                  <a:srgbClr val="DE443A"/>
                </a:solidFill>
                <a:latin typeface="Montserrat Black" pitchFamily="2" charset="-52"/>
                <a:cs typeface="Tahoma"/>
              </a:rPr>
              <a:t> </a:t>
            </a:r>
            <a:r>
              <a:rPr lang="ru-RU" sz="2933" dirty="0">
                <a:solidFill>
                  <a:srgbClr val="DE4439"/>
                </a:solidFill>
                <a:latin typeface="Montserrat Black" pitchFamily="2" charset="-52"/>
                <a:cs typeface="Tahoma"/>
              </a:rPr>
              <a:t>кровь</a:t>
            </a:r>
          </a:p>
          <a:p>
            <a:pPr marL="298465"/>
            <a:r>
              <a:rPr lang="ru-RU" sz="2933" dirty="0">
                <a:solidFill>
                  <a:srgbClr val="DE4439"/>
                </a:solidFill>
                <a:latin typeface="Montserrat Black" pitchFamily="2" charset="-52"/>
                <a:cs typeface="Tahoma"/>
              </a:rPr>
              <a:t>сознание</a:t>
            </a:r>
          </a:p>
          <a:p>
            <a:pPr marL="298465"/>
            <a:r>
              <a:rPr lang="ru-RU" sz="2933" dirty="0">
                <a:solidFill>
                  <a:srgbClr val="DE4439"/>
                </a:solidFill>
                <a:latin typeface="Montserrat Black" pitchFamily="2" charset="-52"/>
                <a:cs typeface="Tahoma"/>
              </a:rPr>
              <a:t>дыхание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E0EAFE-3BE0-56A7-71F8-18BDBB82696A}"/>
              </a:ext>
            </a:extLst>
          </p:cNvPr>
          <p:cNvSpPr txBox="1"/>
          <p:nvPr/>
        </p:nvSpPr>
        <p:spPr>
          <a:xfrm>
            <a:off x="5472528" y="2468643"/>
            <a:ext cx="844022" cy="1633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</a:pPr>
            <a:r>
              <a:rPr lang="ru-RU" sz="6400" b="1" spc="-223" dirty="0">
                <a:solidFill>
                  <a:srgbClr val="DE443A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- </a:t>
            </a:r>
          </a:p>
          <a:p>
            <a:pPr>
              <a:lnSpc>
                <a:spcPct val="50000"/>
              </a:lnSpc>
            </a:pPr>
            <a:r>
              <a:rPr lang="ru-RU" sz="6400" b="1" spc="-223" dirty="0">
                <a:solidFill>
                  <a:srgbClr val="DE443A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- </a:t>
            </a:r>
          </a:p>
          <a:p>
            <a:pPr>
              <a:lnSpc>
                <a:spcPct val="50000"/>
              </a:lnSpc>
            </a:pPr>
            <a:r>
              <a:rPr lang="ru-RU" sz="6400" b="1" spc="-223" dirty="0">
                <a:solidFill>
                  <a:srgbClr val="DE443A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-</a:t>
            </a:r>
            <a:endParaRPr lang="ru-RU" sz="6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F72F47-1F53-230D-95E3-29D66B561C21}"/>
              </a:ext>
            </a:extLst>
          </p:cNvPr>
          <p:cNvSpPr txBox="1"/>
          <p:nvPr/>
        </p:nvSpPr>
        <p:spPr>
          <a:xfrm>
            <a:off x="1763347" y="3916079"/>
            <a:ext cx="60981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0" b="1" spc="-100" dirty="0">
                <a:solidFill>
                  <a:srgbClr val="DE4439"/>
                </a:solidFill>
                <a:latin typeface="Montserrat Medium" pitchFamily="2" charset="-52"/>
                <a:cs typeface="Tahoma"/>
              </a:rPr>
              <a:t>103 </a:t>
            </a:r>
            <a:r>
              <a:rPr lang="ru-RU" sz="8000" b="1" spc="-100" dirty="0">
                <a:solidFill>
                  <a:srgbClr val="171717"/>
                </a:solidFill>
                <a:latin typeface="Montserrat Medium" pitchFamily="2" charset="-52"/>
                <a:cs typeface="Tahoma"/>
              </a:rPr>
              <a:t>/ </a:t>
            </a:r>
            <a:r>
              <a:rPr lang="ru-RU" sz="8000" b="1" spc="-100" dirty="0">
                <a:solidFill>
                  <a:srgbClr val="DE4439"/>
                </a:solidFill>
                <a:latin typeface="Montserrat Medium" pitchFamily="2" charset="-52"/>
                <a:cs typeface="Tahoma"/>
              </a:rPr>
              <a:t>112</a:t>
            </a:r>
            <a:endParaRPr lang="ru-RU" sz="8000" dirty="0">
              <a:solidFill>
                <a:srgbClr val="DE4439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83865C-5AC3-0E67-36D1-819641E1D1D6}"/>
              </a:ext>
            </a:extLst>
          </p:cNvPr>
          <p:cNvSpPr txBox="1"/>
          <p:nvPr/>
        </p:nvSpPr>
        <p:spPr>
          <a:xfrm>
            <a:off x="1622557" y="5696146"/>
            <a:ext cx="706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300"/>
              </a:spcBef>
            </a:pPr>
            <a:r>
              <a:rPr lang="ru-RU" sz="4800" spc="-1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ПЕРВАЯ ПОМОЩЬ</a:t>
            </a:r>
            <a:endParaRPr lang="ru-RU" sz="4800" spc="-100" dirty="0">
              <a:latin typeface="Montserrat SemiBold" pitchFamily="2" charset="-52"/>
              <a:cs typeface="Tahom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808FC4-A8B7-E266-BC3D-EF259DB03C04}"/>
              </a:ext>
            </a:extLst>
          </p:cNvPr>
          <p:cNvSpPr txBox="1"/>
          <p:nvPr/>
        </p:nvSpPr>
        <p:spPr>
          <a:xfrm>
            <a:off x="1473200" y="2447612"/>
            <a:ext cx="3657600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lvl="1">
              <a:spcBef>
                <a:spcPts val="167"/>
              </a:spcBef>
              <a:buClr>
                <a:srgbClr val="DE443A"/>
              </a:buClr>
              <a:buSzPct val="118181"/>
              <a:tabLst>
                <a:tab pos="508025" algn="l"/>
              </a:tabLst>
            </a:pPr>
            <a:r>
              <a:rPr lang="ru-RU" sz="2667" spc="-2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ОЦЕНКА СОСТОЯНИЯ ПОСТРАДАВШЕГО</a:t>
            </a:r>
            <a:endParaRPr lang="ru-RU" sz="2667" spc="-200" dirty="0">
              <a:latin typeface="Montserrat SemiBold" pitchFamily="2" charset="-52"/>
              <a:cs typeface="Tahom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D8572B-18AA-0432-D374-DD21C220A787}"/>
              </a:ext>
            </a:extLst>
          </p:cNvPr>
          <p:cNvSpPr txBox="1"/>
          <p:nvPr/>
        </p:nvSpPr>
        <p:spPr>
          <a:xfrm>
            <a:off x="406425" y="749121"/>
            <a:ext cx="812800" cy="214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lvl="1" algn="ctr">
              <a:spcBef>
                <a:spcPts val="67"/>
              </a:spcBef>
              <a:buClr>
                <a:srgbClr val="DE443A"/>
              </a:buClr>
              <a:buSzPct val="118181"/>
              <a:tabLst>
                <a:tab pos="508025" algn="l"/>
              </a:tabLst>
            </a:pPr>
            <a:r>
              <a:rPr lang="ru-RU" sz="13334" b="1" spc="-200" dirty="0">
                <a:solidFill>
                  <a:srgbClr val="DE4439"/>
                </a:solidFill>
                <a:latin typeface="Geologica Black" pitchFamily="2" charset="0"/>
                <a:cs typeface="Tahoma"/>
              </a:rPr>
              <a:t>1</a:t>
            </a:r>
            <a:endParaRPr lang="ru-RU" sz="13334" b="1" spc="-200" dirty="0">
              <a:solidFill>
                <a:srgbClr val="171717"/>
              </a:solidFill>
              <a:latin typeface="Geologica Black" pitchFamily="2" charset="0"/>
              <a:cs typeface="Tahoma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989ECD-FDAF-80E4-5A6C-1E3BDA2E7062}"/>
              </a:ext>
            </a:extLst>
          </p:cNvPr>
          <p:cNvSpPr txBox="1"/>
          <p:nvPr/>
        </p:nvSpPr>
        <p:spPr>
          <a:xfrm>
            <a:off x="284693" y="2128675"/>
            <a:ext cx="1270000" cy="214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lvl="1" algn="ctr">
              <a:spcBef>
                <a:spcPts val="167"/>
              </a:spcBef>
              <a:buClr>
                <a:srgbClr val="DE443A"/>
              </a:buClr>
              <a:buSzPct val="118181"/>
              <a:tabLst>
                <a:tab pos="508025" algn="l"/>
              </a:tabLst>
            </a:pPr>
            <a:r>
              <a:rPr lang="ru-RU" sz="13334" spc="-200" dirty="0">
                <a:solidFill>
                  <a:srgbClr val="DE4439"/>
                </a:solidFill>
                <a:latin typeface="Geologica Black" pitchFamily="2" charset="0"/>
                <a:cs typeface="Tahoma"/>
              </a:rPr>
              <a:t>2</a:t>
            </a:r>
            <a:r>
              <a:rPr lang="ru-RU" sz="10001" spc="-200" dirty="0">
                <a:solidFill>
                  <a:srgbClr val="171717"/>
                </a:solidFill>
                <a:latin typeface="Geologica Black" pitchFamily="2" charset="0"/>
                <a:cs typeface="Tahoma"/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1B8F11-719B-92DC-20D4-282523CF9D4D}"/>
              </a:ext>
            </a:extLst>
          </p:cNvPr>
          <p:cNvSpPr txBox="1"/>
          <p:nvPr/>
        </p:nvSpPr>
        <p:spPr>
          <a:xfrm>
            <a:off x="406425" y="4968253"/>
            <a:ext cx="1322814" cy="214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334" spc="-100" dirty="0">
                <a:solidFill>
                  <a:srgbClr val="DE4439"/>
                </a:solidFill>
                <a:latin typeface="Geologica Black" pitchFamily="2" charset="0"/>
                <a:cs typeface="Tahoma"/>
              </a:rPr>
              <a:t>4</a:t>
            </a:r>
            <a:endParaRPr lang="ru-RU" sz="13334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EBB9E13-05C8-C342-0682-C22546435B37}"/>
              </a:ext>
            </a:extLst>
          </p:cNvPr>
          <p:cNvSpPr/>
          <p:nvPr/>
        </p:nvSpPr>
        <p:spPr>
          <a:xfrm>
            <a:off x="406379" y="2432372"/>
            <a:ext cx="7061200" cy="3047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CE656AC-83F6-6DE9-69A3-E653851B3C06}"/>
              </a:ext>
            </a:extLst>
          </p:cNvPr>
          <p:cNvSpPr/>
          <p:nvPr/>
        </p:nvSpPr>
        <p:spPr>
          <a:xfrm>
            <a:off x="422559" y="3836225"/>
            <a:ext cx="7061200" cy="3047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B936D77-A591-6C72-A2DE-D4DBB0EBCA92}"/>
              </a:ext>
            </a:extLst>
          </p:cNvPr>
          <p:cNvSpPr/>
          <p:nvPr/>
        </p:nvSpPr>
        <p:spPr>
          <a:xfrm>
            <a:off x="486309" y="5252639"/>
            <a:ext cx="7061200" cy="3047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07ABBD-E05A-0670-CC68-D908EC6DC622}"/>
              </a:ext>
            </a:extLst>
          </p:cNvPr>
          <p:cNvSpPr txBox="1"/>
          <p:nvPr/>
        </p:nvSpPr>
        <p:spPr>
          <a:xfrm>
            <a:off x="8241622" y="2917157"/>
            <a:ext cx="4087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>
              <a:spcBef>
                <a:spcPts val="67"/>
              </a:spcBef>
            </a:pPr>
            <a:r>
              <a:rPr lang="ru-RU" sz="2400" spc="-47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«Вам</a:t>
            </a:r>
            <a:r>
              <a:rPr lang="ru-RU" sz="2400" spc="-13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24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нужна</a:t>
            </a:r>
            <a:r>
              <a:rPr lang="ru-RU" sz="2400" spc="-127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2400" spc="-7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помощь?»</a:t>
            </a:r>
            <a:endParaRPr lang="ru-RU" sz="2400" dirty="0">
              <a:latin typeface="Montserrat SemiBold" pitchFamily="2" charset="-52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65124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107" y="274638"/>
            <a:ext cx="11031786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ПРИЧИНА - ВАМ НЕ ИЗВЕСТНА!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7" y="1386965"/>
            <a:ext cx="7813671" cy="519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EF5D69-6F75-E0C8-42B4-5412BB7D4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313" y="1965329"/>
            <a:ext cx="2553468" cy="23717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D88488-66F9-803C-4771-01B356A08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836" y="4652302"/>
            <a:ext cx="3816427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47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757EB3-FAEC-9328-441C-33CBE283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15" b="11698"/>
          <a:stretch/>
        </p:blipFill>
        <p:spPr>
          <a:xfrm>
            <a:off x="2641600" y="4140200"/>
            <a:ext cx="6731000" cy="18796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48673"/>
            <a:ext cx="12192000" cy="218017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4"/>
                  </a:moveTo>
                  <a:lnTo>
                    <a:pt x="0" y="253984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52800" y="2490142"/>
            <a:ext cx="6248400" cy="172111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0"/>
              </a:spcBef>
            </a:pPr>
            <a:r>
              <a:rPr sz="5567" b="1" spc="-100" dirty="0">
                <a:solidFill>
                  <a:srgbClr val="DE4439"/>
                </a:solidFill>
                <a:latin typeface="Montserrat Black" pitchFamily="2" charset="-52"/>
              </a:rPr>
              <a:t>БЕЗОПАСНОЕ</a:t>
            </a:r>
            <a:endParaRPr sz="5567" spc="-100" dirty="0">
              <a:latin typeface="Montserrat Black" pitchFamily="2" charset="-52"/>
            </a:endParaRPr>
          </a:p>
          <a:p>
            <a:pPr marL="38525">
              <a:lnSpc>
                <a:spcPct val="100000"/>
              </a:lnSpc>
              <a:spcBef>
                <a:spcPts val="20"/>
              </a:spcBef>
            </a:pPr>
            <a:r>
              <a:rPr sz="5567" spc="-100" dirty="0">
                <a:solidFill>
                  <a:srgbClr val="161616"/>
                </a:solidFill>
                <a:latin typeface="Montserrat Black" pitchFamily="2" charset="-52"/>
              </a:rPr>
              <a:t>ПОЛОЖЕНИЕ</a:t>
            </a:r>
            <a:endParaRPr sz="5567" spc="-100" dirty="0">
              <a:latin typeface="Montserrat Black" pitchFamily="2" charset="-52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1DAF6478-4F8C-DE0D-39FB-52C3C76F2823}"/>
              </a:ext>
            </a:extLst>
          </p:cNvPr>
          <p:cNvSpPr/>
          <p:nvPr/>
        </p:nvSpPr>
        <p:spPr>
          <a:xfrm>
            <a:off x="329639" y="330200"/>
            <a:ext cx="11531600" cy="6446289"/>
          </a:xfrm>
          <a:prstGeom prst="ellipse">
            <a:avLst/>
          </a:prstGeom>
          <a:noFill/>
          <a:ln w="57150">
            <a:solidFill>
              <a:srgbClr val="DE44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84911F2-720D-4015-A6DA-30B26FE74BB6}"/>
              </a:ext>
            </a:extLst>
          </p:cNvPr>
          <p:cNvSpPr/>
          <p:nvPr/>
        </p:nvSpPr>
        <p:spPr>
          <a:xfrm>
            <a:off x="330200" y="330200"/>
            <a:ext cx="11531600" cy="6446289"/>
          </a:xfrm>
          <a:prstGeom prst="ellipse">
            <a:avLst/>
          </a:prstGeom>
          <a:noFill/>
          <a:ln w="57150">
            <a:solidFill>
              <a:srgbClr val="DE443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5B6491-A399-3C04-53BF-91387454E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050" y="247378"/>
            <a:ext cx="1519618" cy="141149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4E9D1D-5F15-F4EA-546C-5654F6FFB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168" y="4518078"/>
            <a:ext cx="3816427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63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E53B7-4E73-D2A4-7A0B-9E3A4846E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0862" y="365125"/>
            <a:ext cx="8962938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Безопасное боковое положение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310149-EFAE-F2E0-73A2-33E9D80D4588}"/>
              </a:ext>
            </a:extLst>
          </p:cNvPr>
          <p:cNvSpPr/>
          <p:nvPr/>
        </p:nvSpPr>
        <p:spPr>
          <a:xfrm>
            <a:off x="645952" y="365125"/>
            <a:ext cx="10947633" cy="13255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2A1EEC63-9D86-E148-5983-FAACFD63BD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778" y="2066304"/>
            <a:ext cx="68404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26BCCC-C38E-E95B-8999-04040523F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95" y="606845"/>
            <a:ext cx="10345809" cy="9632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35A9C7-512E-4B0F-CCBC-5F8DD0445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12" y="4530054"/>
            <a:ext cx="2109335" cy="19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55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00DD72-CDE5-28AD-61A2-5EBD94C40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2" b="10190"/>
          <a:stretch/>
        </p:blipFill>
        <p:spPr>
          <a:xfrm>
            <a:off x="4673600" y="2921000"/>
            <a:ext cx="6708595" cy="32004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121315"/>
            <a:ext cx="12192000" cy="218017"/>
            <a:chOff x="0" y="-73011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1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2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92450" y="1199888"/>
            <a:ext cx="9245600" cy="172111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5567" b="1" spc="-107" dirty="0">
                <a:solidFill>
                  <a:srgbClr val="DE4439"/>
                </a:solidFill>
                <a:latin typeface="Montserrat ExtraBold" pitchFamily="2" charset="-52"/>
              </a:rPr>
              <a:t>СЕРДЕЧНО-</a:t>
            </a:r>
            <a:r>
              <a:rPr sz="5567" b="1" spc="-33" dirty="0">
                <a:solidFill>
                  <a:srgbClr val="DE4439"/>
                </a:solidFill>
                <a:latin typeface="Montserrat ExtraBold" pitchFamily="2" charset="-52"/>
              </a:rPr>
              <a:t>ЛЁГОЧНАЯ</a:t>
            </a:r>
            <a:endParaRPr sz="5567" dirty="0">
              <a:latin typeface="Montserrat ExtraBold" pitchFamily="2" charset="-52"/>
            </a:endParaRPr>
          </a:p>
          <a:p>
            <a:pPr marR="175692" algn="ctr">
              <a:lnSpc>
                <a:spcPct val="100000"/>
              </a:lnSpc>
              <a:spcBef>
                <a:spcPts val="20"/>
              </a:spcBef>
            </a:pPr>
            <a:r>
              <a:rPr sz="5567" spc="410" dirty="0">
                <a:solidFill>
                  <a:srgbClr val="000000"/>
                </a:solidFill>
                <a:latin typeface="Montserrat ExtraBold" pitchFamily="2" charset="-52"/>
              </a:rPr>
              <a:t>РЕАНИМАЦИЯ</a:t>
            </a:r>
            <a:endParaRPr sz="5567" dirty="0">
              <a:latin typeface="Montserrat ExtraBold" pitchFamily="2" charset="-52"/>
            </a:endParaRPr>
          </a:p>
        </p:txBody>
      </p:sp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5E69E733-7272-B1D7-F257-9092C49AA8E4}"/>
              </a:ext>
            </a:extLst>
          </p:cNvPr>
          <p:cNvSpPr/>
          <p:nvPr/>
        </p:nvSpPr>
        <p:spPr>
          <a:xfrm>
            <a:off x="457200" y="736600"/>
            <a:ext cx="11277600" cy="5791200"/>
          </a:xfrm>
          <a:prstGeom prst="flowChartAlternateProcess">
            <a:avLst/>
          </a:prstGeom>
          <a:noFill/>
          <a:ln w="57150">
            <a:solidFill>
              <a:srgbClr val="DE443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E5ADD3-103E-7F3D-7123-4C6272EF3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701" y="3742859"/>
            <a:ext cx="2109399" cy="196308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A959DC-E570-4C2D-9621-C2C3586BF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225" y="4643913"/>
            <a:ext cx="3816427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46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DF05C-B8AC-AEAD-12AF-F5B08F0D9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E878891-597D-FE54-2316-BE60E6707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8" t="4115" b="49260"/>
          <a:stretch/>
        </p:blipFill>
        <p:spPr>
          <a:xfrm>
            <a:off x="8420552" y="489237"/>
            <a:ext cx="3093697" cy="26155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6D2C651-EB66-6AD3-A1DC-D4DD35606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27" b="47778"/>
          <a:stretch/>
        </p:blipFill>
        <p:spPr>
          <a:xfrm>
            <a:off x="3277883" y="517928"/>
            <a:ext cx="2672938" cy="2768189"/>
          </a:xfrm>
          <a:prstGeom prst="rect">
            <a:avLst/>
          </a:prstGeom>
        </p:spPr>
      </p:pic>
      <p:grpSp>
        <p:nvGrpSpPr>
          <p:cNvPr id="2" name="object 2">
            <a:extLst>
              <a:ext uri="{FF2B5EF4-FFF2-40B4-BE49-F238E27FC236}">
                <a16:creationId xmlns:a16="http://schemas.microsoft.com/office/drawing/2014/main" id="{F77B4669-A2F8-8AD1-61A0-8F6DB54E4D83}"/>
              </a:ext>
            </a:extLst>
          </p:cNvPr>
          <p:cNvGrpSpPr/>
          <p:nvPr/>
        </p:nvGrpSpPr>
        <p:grpSpPr>
          <a:xfrm>
            <a:off x="0" y="-48675"/>
            <a:ext cx="12192000" cy="218017"/>
            <a:chOff x="0" y="-73012"/>
            <a:chExt cx="18288000" cy="32702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05576C40-B578-7337-E743-BA22F987A8F0}"/>
                </a:ext>
              </a:extLst>
            </p:cNvPr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11F6E32D-96B0-A88D-D3DC-98692A34BAC2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56506BBE-5D32-A72C-9288-DD8CA831E601}"/>
              </a:ext>
            </a:extLst>
          </p:cNvPr>
          <p:cNvSpPr txBox="1"/>
          <p:nvPr/>
        </p:nvSpPr>
        <p:spPr>
          <a:xfrm>
            <a:off x="1175259" y="834988"/>
            <a:ext cx="3695709" cy="3775820"/>
          </a:xfrm>
          <a:prstGeom prst="rect">
            <a:avLst/>
          </a:prstGeom>
        </p:spPr>
        <p:txBody>
          <a:bodyPr vert="horz" wrap="square" lIns="0" tIns="411903" rIns="0" bIns="0" rtlCol="0">
            <a:spAutoFit/>
          </a:bodyPr>
          <a:lstStyle/>
          <a:p>
            <a:pPr marL="8467">
              <a:spcBef>
                <a:spcPts val="3243"/>
              </a:spcBef>
            </a:pPr>
            <a:r>
              <a:rPr sz="5500" spc="-13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30:2</a:t>
            </a:r>
            <a:endParaRPr lang="ru-RU" sz="5500" spc="-13" dirty="0">
              <a:solidFill>
                <a:srgbClr val="161616"/>
              </a:solidFill>
              <a:latin typeface="Montserrat Black" pitchFamily="2" charset="-52"/>
              <a:cs typeface="Tahoma"/>
            </a:endParaRPr>
          </a:p>
          <a:p>
            <a:pPr marL="8467">
              <a:spcBef>
                <a:spcPts val="3243"/>
              </a:spcBef>
            </a:pPr>
            <a:endParaRPr sz="5500" dirty="0">
              <a:latin typeface="Montserrat Black" pitchFamily="2" charset="-52"/>
              <a:cs typeface="Tahoma"/>
            </a:endParaRPr>
          </a:p>
          <a:p>
            <a:pPr marL="8467">
              <a:spcBef>
                <a:spcPts val="3177"/>
              </a:spcBef>
            </a:pPr>
            <a:r>
              <a:rPr sz="5500" spc="193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103</a:t>
            </a:r>
            <a:r>
              <a:rPr lang="ru-RU" sz="5500" spc="193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 </a:t>
            </a:r>
            <a:r>
              <a:rPr sz="5500" spc="193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/</a:t>
            </a:r>
            <a:r>
              <a:rPr lang="ru-RU" sz="5500" spc="193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 </a:t>
            </a:r>
            <a:r>
              <a:rPr sz="5500" spc="193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112</a:t>
            </a:r>
            <a:endParaRPr sz="5500" dirty="0">
              <a:latin typeface="Montserrat Black" pitchFamily="2" charset="-52"/>
              <a:cs typeface="Tahoma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B46975C-C43D-3A27-A12E-DDE79AF64F38}"/>
              </a:ext>
            </a:extLst>
          </p:cNvPr>
          <p:cNvSpPr/>
          <p:nvPr/>
        </p:nvSpPr>
        <p:spPr>
          <a:xfrm>
            <a:off x="538758" y="1447800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569594" h="569595">
                <a:moveTo>
                  <a:pt x="284708" y="569118"/>
                </a:moveTo>
                <a:lnTo>
                  <a:pt x="238512" y="565396"/>
                </a:lnTo>
                <a:lnTo>
                  <a:pt x="194695" y="554617"/>
                </a:lnTo>
                <a:lnTo>
                  <a:pt x="153841" y="537368"/>
                </a:lnTo>
                <a:lnTo>
                  <a:pt x="116537" y="514232"/>
                </a:lnTo>
                <a:lnTo>
                  <a:pt x="83366" y="485796"/>
                </a:lnTo>
                <a:lnTo>
                  <a:pt x="54914" y="452642"/>
                </a:lnTo>
                <a:lnTo>
                  <a:pt x="31767" y="415357"/>
                </a:lnTo>
                <a:lnTo>
                  <a:pt x="14508" y="374525"/>
                </a:lnTo>
                <a:lnTo>
                  <a:pt x="3724" y="330731"/>
                </a:lnTo>
                <a:lnTo>
                  <a:pt x="0" y="284559"/>
                </a:lnTo>
                <a:lnTo>
                  <a:pt x="3724" y="238387"/>
                </a:lnTo>
                <a:lnTo>
                  <a:pt x="14508" y="194593"/>
                </a:lnTo>
                <a:lnTo>
                  <a:pt x="31767" y="153760"/>
                </a:lnTo>
                <a:lnTo>
                  <a:pt x="54914" y="116475"/>
                </a:lnTo>
                <a:lnTo>
                  <a:pt x="83366" y="83322"/>
                </a:lnTo>
                <a:lnTo>
                  <a:pt x="116537" y="54885"/>
                </a:lnTo>
                <a:lnTo>
                  <a:pt x="153841" y="31750"/>
                </a:lnTo>
                <a:lnTo>
                  <a:pt x="194695" y="14501"/>
                </a:lnTo>
                <a:lnTo>
                  <a:pt x="238512" y="3722"/>
                </a:lnTo>
                <a:lnTo>
                  <a:pt x="284708" y="0"/>
                </a:lnTo>
                <a:lnTo>
                  <a:pt x="330905" y="3722"/>
                </a:lnTo>
                <a:lnTo>
                  <a:pt x="374722" y="14501"/>
                </a:lnTo>
                <a:lnTo>
                  <a:pt x="415576" y="31750"/>
                </a:lnTo>
                <a:lnTo>
                  <a:pt x="452880" y="54885"/>
                </a:lnTo>
                <a:lnTo>
                  <a:pt x="486051" y="83322"/>
                </a:lnTo>
                <a:lnTo>
                  <a:pt x="514503" y="116475"/>
                </a:lnTo>
                <a:lnTo>
                  <a:pt x="537650" y="153760"/>
                </a:lnTo>
                <a:lnTo>
                  <a:pt x="554909" y="194593"/>
                </a:lnTo>
                <a:lnTo>
                  <a:pt x="565693" y="238387"/>
                </a:lnTo>
                <a:lnTo>
                  <a:pt x="569417" y="284559"/>
                </a:lnTo>
                <a:lnTo>
                  <a:pt x="565693" y="330731"/>
                </a:lnTo>
                <a:lnTo>
                  <a:pt x="554909" y="374525"/>
                </a:lnTo>
                <a:lnTo>
                  <a:pt x="537650" y="415357"/>
                </a:lnTo>
                <a:lnTo>
                  <a:pt x="514503" y="452642"/>
                </a:lnTo>
                <a:lnTo>
                  <a:pt x="486051" y="485796"/>
                </a:lnTo>
                <a:lnTo>
                  <a:pt x="452880" y="514232"/>
                </a:lnTo>
                <a:lnTo>
                  <a:pt x="415576" y="537368"/>
                </a:lnTo>
                <a:lnTo>
                  <a:pt x="374722" y="554617"/>
                </a:lnTo>
                <a:lnTo>
                  <a:pt x="330905" y="565396"/>
                </a:lnTo>
                <a:lnTo>
                  <a:pt x="284708" y="569118"/>
                </a:lnTo>
                <a:close/>
              </a:path>
            </a:pathLst>
          </a:custGeom>
          <a:solidFill>
            <a:srgbClr val="DE443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503CF8C-7F27-3878-C63C-AC2BBEA190F4}"/>
              </a:ext>
            </a:extLst>
          </p:cNvPr>
          <p:cNvSpPr/>
          <p:nvPr/>
        </p:nvSpPr>
        <p:spPr>
          <a:xfrm>
            <a:off x="583008" y="3835400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569594" h="569595">
                <a:moveTo>
                  <a:pt x="284708" y="569118"/>
                </a:moveTo>
                <a:lnTo>
                  <a:pt x="238512" y="565396"/>
                </a:lnTo>
                <a:lnTo>
                  <a:pt x="194695" y="554617"/>
                </a:lnTo>
                <a:lnTo>
                  <a:pt x="153841" y="537368"/>
                </a:lnTo>
                <a:lnTo>
                  <a:pt x="116537" y="514232"/>
                </a:lnTo>
                <a:lnTo>
                  <a:pt x="83366" y="485796"/>
                </a:lnTo>
                <a:lnTo>
                  <a:pt x="54914" y="452642"/>
                </a:lnTo>
                <a:lnTo>
                  <a:pt x="31767" y="415357"/>
                </a:lnTo>
                <a:lnTo>
                  <a:pt x="14508" y="374525"/>
                </a:lnTo>
                <a:lnTo>
                  <a:pt x="3724" y="330731"/>
                </a:lnTo>
                <a:lnTo>
                  <a:pt x="0" y="284559"/>
                </a:lnTo>
                <a:lnTo>
                  <a:pt x="3724" y="238387"/>
                </a:lnTo>
                <a:lnTo>
                  <a:pt x="14508" y="194593"/>
                </a:lnTo>
                <a:lnTo>
                  <a:pt x="31767" y="153760"/>
                </a:lnTo>
                <a:lnTo>
                  <a:pt x="54914" y="116475"/>
                </a:lnTo>
                <a:lnTo>
                  <a:pt x="83366" y="83322"/>
                </a:lnTo>
                <a:lnTo>
                  <a:pt x="116537" y="54885"/>
                </a:lnTo>
                <a:lnTo>
                  <a:pt x="153841" y="31750"/>
                </a:lnTo>
                <a:lnTo>
                  <a:pt x="194695" y="14501"/>
                </a:lnTo>
                <a:lnTo>
                  <a:pt x="238512" y="3722"/>
                </a:lnTo>
                <a:lnTo>
                  <a:pt x="284708" y="0"/>
                </a:lnTo>
                <a:lnTo>
                  <a:pt x="330905" y="3722"/>
                </a:lnTo>
                <a:lnTo>
                  <a:pt x="374722" y="14501"/>
                </a:lnTo>
                <a:lnTo>
                  <a:pt x="415576" y="31750"/>
                </a:lnTo>
                <a:lnTo>
                  <a:pt x="452880" y="54885"/>
                </a:lnTo>
                <a:lnTo>
                  <a:pt x="486051" y="83322"/>
                </a:lnTo>
                <a:lnTo>
                  <a:pt x="514503" y="116475"/>
                </a:lnTo>
                <a:lnTo>
                  <a:pt x="537650" y="153760"/>
                </a:lnTo>
                <a:lnTo>
                  <a:pt x="554909" y="194593"/>
                </a:lnTo>
                <a:lnTo>
                  <a:pt x="565693" y="238387"/>
                </a:lnTo>
                <a:lnTo>
                  <a:pt x="569417" y="284559"/>
                </a:lnTo>
                <a:lnTo>
                  <a:pt x="565693" y="330731"/>
                </a:lnTo>
                <a:lnTo>
                  <a:pt x="554909" y="374525"/>
                </a:lnTo>
                <a:lnTo>
                  <a:pt x="537650" y="415357"/>
                </a:lnTo>
                <a:lnTo>
                  <a:pt x="514503" y="452642"/>
                </a:lnTo>
                <a:lnTo>
                  <a:pt x="486051" y="485796"/>
                </a:lnTo>
                <a:lnTo>
                  <a:pt x="452880" y="514232"/>
                </a:lnTo>
                <a:lnTo>
                  <a:pt x="415576" y="537368"/>
                </a:lnTo>
                <a:lnTo>
                  <a:pt x="374722" y="554617"/>
                </a:lnTo>
                <a:lnTo>
                  <a:pt x="330905" y="565396"/>
                </a:lnTo>
                <a:lnTo>
                  <a:pt x="284708" y="569118"/>
                </a:lnTo>
                <a:close/>
              </a:path>
            </a:pathLst>
          </a:custGeom>
          <a:solidFill>
            <a:srgbClr val="DE443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1C4084C-8B1B-6BD0-396A-0F660C91D9F0}"/>
              </a:ext>
            </a:extLst>
          </p:cNvPr>
          <p:cNvSpPr/>
          <p:nvPr/>
        </p:nvSpPr>
        <p:spPr>
          <a:xfrm>
            <a:off x="6030972" y="3645535"/>
            <a:ext cx="379730" cy="379730"/>
          </a:xfrm>
          <a:custGeom>
            <a:avLst/>
            <a:gdLst/>
            <a:ahLst/>
            <a:cxnLst/>
            <a:rect l="l" t="t" r="r" b="b"/>
            <a:pathLst>
              <a:path w="569595" h="569595">
                <a:moveTo>
                  <a:pt x="284708" y="569118"/>
                </a:moveTo>
                <a:lnTo>
                  <a:pt x="238512" y="565396"/>
                </a:lnTo>
                <a:lnTo>
                  <a:pt x="194695" y="554617"/>
                </a:lnTo>
                <a:lnTo>
                  <a:pt x="153841" y="537368"/>
                </a:lnTo>
                <a:lnTo>
                  <a:pt x="116537" y="514232"/>
                </a:lnTo>
                <a:lnTo>
                  <a:pt x="83366" y="485796"/>
                </a:lnTo>
                <a:lnTo>
                  <a:pt x="54914" y="452642"/>
                </a:lnTo>
                <a:lnTo>
                  <a:pt x="31767" y="415357"/>
                </a:lnTo>
                <a:lnTo>
                  <a:pt x="14508" y="374525"/>
                </a:lnTo>
                <a:lnTo>
                  <a:pt x="3724" y="330731"/>
                </a:lnTo>
                <a:lnTo>
                  <a:pt x="0" y="284559"/>
                </a:lnTo>
                <a:lnTo>
                  <a:pt x="3724" y="238387"/>
                </a:lnTo>
                <a:lnTo>
                  <a:pt x="14508" y="194593"/>
                </a:lnTo>
                <a:lnTo>
                  <a:pt x="31767" y="153760"/>
                </a:lnTo>
                <a:lnTo>
                  <a:pt x="54914" y="116475"/>
                </a:lnTo>
                <a:lnTo>
                  <a:pt x="83366" y="83322"/>
                </a:lnTo>
                <a:lnTo>
                  <a:pt x="116537" y="54885"/>
                </a:lnTo>
                <a:lnTo>
                  <a:pt x="153841" y="31750"/>
                </a:lnTo>
                <a:lnTo>
                  <a:pt x="194695" y="14501"/>
                </a:lnTo>
                <a:lnTo>
                  <a:pt x="238512" y="3722"/>
                </a:lnTo>
                <a:lnTo>
                  <a:pt x="284708" y="0"/>
                </a:lnTo>
                <a:lnTo>
                  <a:pt x="330905" y="3722"/>
                </a:lnTo>
                <a:lnTo>
                  <a:pt x="374722" y="14501"/>
                </a:lnTo>
                <a:lnTo>
                  <a:pt x="415576" y="31750"/>
                </a:lnTo>
                <a:lnTo>
                  <a:pt x="452880" y="54885"/>
                </a:lnTo>
                <a:lnTo>
                  <a:pt x="486051" y="83322"/>
                </a:lnTo>
                <a:lnTo>
                  <a:pt x="514503" y="116475"/>
                </a:lnTo>
                <a:lnTo>
                  <a:pt x="537650" y="153760"/>
                </a:lnTo>
                <a:lnTo>
                  <a:pt x="554909" y="194593"/>
                </a:lnTo>
                <a:lnTo>
                  <a:pt x="565693" y="238387"/>
                </a:lnTo>
                <a:lnTo>
                  <a:pt x="569417" y="284559"/>
                </a:lnTo>
                <a:lnTo>
                  <a:pt x="565693" y="330731"/>
                </a:lnTo>
                <a:lnTo>
                  <a:pt x="554909" y="374525"/>
                </a:lnTo>
                <a:lnTo>
                  <a:pt x="537650" y="415357"/>
                </a:lnTo>
                <a:lnTo>
                  <a:pt x="514503" y="452642"/>
                </a:lnTo>
                <a:lnTo>
                  <a:pt x="486051" y="485796"/>
                </a:lnTo>
                <a:lnTo>
                  <a:pt x="452880" y="514232"/>
                </a:lnTo>
                <a:lnTo>
                  <a:pt x="415576" y="537368"/>
                </a:lnTo>
                <a:lnTo>
                  <a:pt x="374722" y="554617"/>
                </a:lnTo>
                <a:lnTo>
                  <a:pt x="330905" y="565396"/>
                </a:lnTo>
                <a:lnTo>
                  <a:pt x="284708" y="569118"/>
                </a:lnTo>
                <a:close/>
              </a:path>
            </a:pathLst>
          </a:custGeom>
          <a:solidFill>
            <a:srgbClr val="DE4439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F7F5C876-763A-2815-C0B1-8F76E4C5DD40}"/>
              </a:ext>
            </a:extLst>
          </p:cNvPr>
          <p:cNvSpPr txBox="1"/>
          <p:nvPr/>
        </p:nvSpPr>
        <p:spPr>
          <a:xfrm>
            <a:off x="6793712" y="3019717"/>
            <a:ext cx="4815280" cy="2390825"/>
          </a:xfrm>
          <a:prstGeom prst="rect">
            <a:avLst/>
          </a:prstGeom>
        </p:spPr>
        <p:txBody>
          <a:bodyPr vert="horz" wrap="square" lIns="0" tIns="442383" rIns="0" bIns="0" rtlCol="0">
            <a:spAutoFit/>
          </a:bodyPr>
          <a:lstStyle/>
          <a:p>
            <a:pPr marL="8467">
              <a:spcBef>
                <a:spcPts val="3484"/>
              </a:spcBef>
            </a:pPr>
            <a:r>
              <a:rPr sz="4400" b="1" spc="-20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100-120 В МИН.</a:t>
            </a:r>
            <a:endParaRPr sz="4400" b="1" spc="-200" dirty="0">
              <a:latin typeface="Montserrat Black" pitchFamily="2" charset="-52"/>
              <a:cs typeface="Tahoma"/>
            </a:endParaRPr>
          </a:p>
          <a:p>
            <a:pPr marL="8467" algn="ctr">
              <a:spcBef>
                <a:spcPts val="3420"/>
              </a:spcBef>
            </a:pPr>
            <a:r>
              <a:rPr sz="5400" b="1" spc="-200" dirty="0">
                <a:solidFill>
                  <a:srgbClr val="161616"/>
                </a:solidFill>
                <a:latin typeface="Montserrat Black" pitchFamily="2" charset="-52"/>
                <a:cs typeface="Tahoma"/>
              </a:rPr>
              <a:t>5-6 СМ</a:t>
            </a:r>
            <a:endParaRPr sz="5400" b="1" spc="-200" dirty="0">
              <a:latin typeface="Montserrat Black" pitchFamily="2" charset="-52"/>
              <a:cs typeface="Tahoma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C0A46394-886E-D864-6252-A5B5186FE2ED}"/>
              </a:ext>
            </a:extLst>
          </p:cNvPr>
          <p:cNvSpPr txBox="1"/>
          <p:nvPr/>
        </p:nvSpPr>
        <p:spPr>
          <a:xfrm>
            <a:off x="538758" y="5633716"/>
            <a:ext cx="11272164" cy="91123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ctr">
              <a:spcBef>
                <a:spcPts val="67"/>
              </a:spcBef>
            </a:pPr>
            <a:r>
              <a:rPr lang="ru-RU" sz="2933" b="1" spc="-200" dirty="0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П</a:t>
            </a:r>
            <a:r>
              <a:rPr sz="2933" b="1" spc="-200" dirty="0" err="1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ри</a:t>
            </a:r>
            <a:r>
              <a:rPr sz="2933" b="1" spc="-200" dirty="0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2933" b="1" spc="-200" dirty="0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 </a:t>
            </a:r>
            <a:r>
              <a:rPr sz="2933" b="1" spc="-200" dirty="0" err="1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наличии</a:t>
            </a:r>
            <a:r>
              <a:rPr lang="ru-RU" sz="2933" b="1" spc="-200" dirty="0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 -</a:t>
            </a:r>
            <a:r>
              <a:rPr sz="2933" b="1" spc="-200" dirty="0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 </a:t>
            </a:r>
            <a:r>
              <a:rPr sz="2933" b="1" spc="-200" dirty="0" err="1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использова</a:t>
            </a:r>
            <a:r>
              <a:rPr lang="ru-RU" sz="2933" b="1" spc="-200" dirty="0" err="1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ть</a:t>
            </a:r>
            <a:r>
              <a:rPr lang="ru-RU" sz="2933" b="1" spc="-200" dirty="0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 </a:t>
            </a:r>
            <a:r>
              <a:rPr sz="2933" b="1" spc="-200" dirty="0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 </a:t>
            </a:r>
            <a:r>
              <a:rPr sz="2933" b="1" spc="-200" dirty="0" err="1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автоматическ</a:t>
            </a:r>
            <a:r>
              <a:rPr lang="ru-RU" sz="2933" b="1" spc="-200" dirty="0" err="1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ий</a:t>
            </a:r>
            <a:r>
              <a:rPr sz="2933" b="1" spc="-200" dirty="0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2933" b="1" spc="-200" dirty="0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 </a:t>
            </a:r>
            <a:r>
              <a:rPr sz="2933" b="1" spc="-200" dirty="0" err="1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наружн</a:t>
            </a:r>
            <a:r>
              <a:rPr lang="ru-RU" sz="2933" b="1" spc="-200" dirty="0" err="1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ый</a:t>
            </a:r>
            <a:r>
              <a:rPr sz="2933" b="1" spc="-200" dirty="0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 </a:t>
            </a:r>
            <a:r>
              <a:rPr lang="ru-RU" sz="2933" b="1" spc="-200" dirty="0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 </a:t>
            </a:r>
            <a:r>
              <a:rPr sz="2933" b="1" spc="-200" dirty="0" err="1">
                <a:solidFill>
                  <a:srgbClr val="C00000"/>
                </a:solidFill>
                <a:latin typeface="Montserrat SemiBold" pitchFamily="2" charset="-52"/>
                <a:cs typeface="Tahoma"/>
              </a:rPr>
              <a:t>дефибриллятор</a:t>
            </a:r>
            <a:endParaRPr sz="2400" spc="-200" dirty="0">
              <a:solidFill>
                <a:srgbClr val="C00000"/>
              </a:solidFill>
              <a:latin typeface="Montserrat SemiBold" pitchFamily="2" charset="-52"/>
              <a:cs typeface="Tahoma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4B24B2FF-9396-B6AB-DCB4-0BAE2FA9D20C}"/>
              </a:ext>
            </a:extLst>
          </p:cNvPr>
          <p:cNvSpPr/>
          <p:nvPr/>
        </p:nvSpPr>
        <p:spPr>
          <a:xfrm flipV="1">
            <a:off x="914399" y="6618678"/>
            <a:ext cx="10262024" cy="30479"/>
          </a:xfrm>
          <a:custGeom>
            <a:avLst/>
            <a:gdLst/>
            <a:ahLst/>
            <a:cxnLst/>
            <a:rect l="l" t="t" r="r" b="b"/>
            <a:pathLst>
              <a:path w="5243830" h="1162685">
                <a:moveTo>
                  <a:pt x="5243284" y="0"/>
                </a:moveTo>
                <a:lnTo>
                  <a:pt x="0" y="0"/>
                </a:lnTo>
                <a:lnTo>
                  <a:pt x="0" y="1162180"/>
                </a:lnTo>
                <a:lnTo>
                  <a:pt x="5243284" y="1162180"/>
                </a:lnTo>
                <a:lnTo>
                  <a:pt x="5243284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BD18DD-3145-03DC-819A-AA64B5F06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086" y="4744277"/>
            <a:ext cx="384081" cy="3779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CEDC28-1E27-FBC5-3B95-CCD0E6DDA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4840" y="564798"/>
            <a:ext cx="1582022" cy="147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55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BF2A7F-E21A-A535-507A-0A531140632F}"/>
              </a:ext>
            </a:extLst>
          </p:cNvPr>
          <p:cNvSpPr/>
          <p:nvPr/>
        </p:nvSpPr>
        <p:spPr>
          <a:xfrm>
            <a:off x="352338" y="1867814"/>
            <a:ext cx="4026715" cy="477769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03F09-A0C4-1E5C-D8E4-828F9793A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92" y="411384"/>
            <a:ext cx="4093535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Жан Анри Дюнан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9025BE-8E50-E502-8909-6D0E5D5BD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337" y="1984775"/>
            <a:ext cx="4026715" cy="46607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</a:rPr>
              <a:t>В 1859 году стал свидетелем последствий битвы при </a:t>
            </a:r>
            <a:r>
              <a:rPr lang="ru-RU" sz="3200" b="1" dirty="0" err="1">
                <a:solidFill>
                  <a:schemeClr val="bg1"/>
                </a:solidFill>
              </a:rPr>
              <a:t>Сольферино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</a:rPr>
              <a:t>— 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</a:rPr>
              <a:t> девять тысяч человек, больных и раненых, остались умирать на поле боя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CC56A0-AC8A-AE12-A65E-8B84C8289142}"/>
              </a:ext>
            </a:extLst>
          </p:cNvPr>
          <p:cNvSpPr txBox="1"/>
          <p:nvPr/>
        </p:nvSpPr>
        <p:spPr>
          <a:xfrm>
            <a:off x="4010246" y="4368112"/>
            <a:ext cx="818175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Благодаря его усилиям был основан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Международный комитет Красного Креста </a:t>
            </a:r>
          </a:p>
          <a:p>
            <a:pPr algn="ctr"/>
            <a:r>
              <a:rPr lang="ru-RU" sz="2800" b="1" dirty="0"/>
              <a:t>и в 1864 году принята первая </a:t>
            </a:r>
            <a:r>
              <a:rPr lang="ru-RU" sz="2800" b="1" dirty="0">
                <a:solidFill>
                  <a:srgbClr val="C00000"/>
                </a:solidFill>
              </a:rPr>
              <a:t>Женевская конвенция об улучшении участи раненых в сухопутной войне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B8515B-4018-A144-42AB-37ACE629D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1116" y="539990"/>
            <a:ext cx="6635691" cy="37166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6F77ED-D464-6422-CCAF-EDFB8F8A3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76"/>
            <a:ext cx="12192000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57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6725D-C691-5546-4FAC-3D1BA4C3A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АВТОМАТИЧЕСКИЙ НАРУЖНЫЙ ДЕФИБРИЛЛЯТОР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B06D578-AD49-824F-3D2C-7322DC6A5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3110" y="1825624"/>
            <a:ext cx="7147725" cy="47607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C4D540-F3C4-7A11-793F-BCD7C35A3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891" y="4756557"/>
            <a:ext cx="1865732" cy="173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66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E621B9-AD07-E1F4-ECB3-152BB8DF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12" y="299505"/>
            <a:ext cx="3365362" cy="33653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FD366B-6159-EA66-F968-7F3B1E638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3" y="3809486"/>
            <a:ext cx="2839113" cy="2839113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5CE79605-F538-A90A-5282-4DB5BF3C6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70408" y="235264"/>
            <a:ext cx="5651184" cy="45541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2C1CD9-0846-AA3E-2BA0-8945565B35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853" b="15566"/>
          <a:stretch/>
        </p:blipFill>
        <p:spPr>
          <a:xfrm>
            <a:off x="7520163" y="3664867"/>
            <a:ext cx="4376625" cy="30776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462EFD-827B-5349-37BC-97CC5D3B9B49}"/>
              </a:ext>
            </a:extLst>
          </p:cNvPr>
          <p:cNvSpPr txBox="1"/>
          <p:nvPr/>
        </p:nvSpPr>
        <p:spPr>
          <a:xfrm>
            <a:off x="3510106" y="5180380"/>
            <a:ext cx="37703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СЛУШАЕМ И ВЫПОЛНЯЕМ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FFE1B6-2DE1-A33E-5198-A149AB442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4242" y="717413"/>
            <a:ext cx="2792545" cy="209440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299DBD-F641-A9F1-FDB7-6471097A1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9673"/>
            <a:ext cx="12192000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80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3091C-1CBF-42EC-0E0F-D1914430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409" y="384140"/>
            <a:ext cx="10376452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Первая Помощь при утоплении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D44A18-C695-A014-9C36-23EF28397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2681" y="1868416"/>
            <a:ext cx="7121180" cy="47474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880134-2D55-E986-1C13-BD6D347E1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81" y="2808185"/>
            <a:ext cx="3166289" cy="29466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AC8AC0-6112-83BF-F473-CBE29A101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403"/>
            <a:ext cx="12192000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6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2FF7D3-70F3-B826-733B-EDECCC3D9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850" y="2119117"/>
            <a:ext cx="2997200" cy="4495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F80EC6-D635-3578-915B-D39735B663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2667000"/>
            <a:ext cx="3657600" cy="36576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20740" y="254926"/>
            <a:ext cx="1144628" cy="114477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48673"/>
            <a:ext cx="12192000" cy="218017"/>
            <a:chOff x="0" y="-73009"/>
            <a:chExt cx="18288000" cy="327025"/>
          </a:xfrm>
        </p:grpSpPr>
        <p:sp>
          <p:nvSpPr>
            <p:cNvPr id="4" name="object 4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" name="object 5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4"/>
                  </a:moveTo>
                  <a:lnTo>
                    <a:pt x="0" y="253984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42278" y="827311"/>
            <a:ext cx="9632732" cy="2592547"/>
          </a:xfrm>
          <a:prstGeom prst="rect">
            <a:avLst/>
          </a:prstGeom>
        </p:spPr>
        <p:txBody>
          <a:bodyPr vert="horz" wrap="square" lIns="0" tIns="11853" rIns="0" bIns="0" rtlCol="0">
            <a:spAutoFit/>
          </a:bodyPr>
          <a:lstStyle/>
          <a:p>
            <a:pPr algn="ctr">
              <a:spcBef>
                <a:spcPts val="93"/>
              </a:spcBef>
            </a:pPr>
            <a:r>
              <a:rPr sz="5534" b="1" spc="-7" dirty="0">
                <a:solidFill>
                  <a:srgbClr val="DE443A"/>
                </a:solidFill>
                <a:latin typeface="Montserrat Black" pitchFamily="2" charset="-52"/>
                <a:cs typeface="Tahoma"/>
              </a:rPr>
              <a:t>НЕПРОХОДИМОСТЬ</a:t>
            </a:r>
            <a:endParaRPr sz="5534" dirty="0">
              <a:latin typeface="Montserrat Black" pitchFamily="2" charset="-52"/>
              <a:cs typeface="Tahoma"/>
            </a:endParaRPr>
          </a:p>
          <a:p>
            <a:pPr algn="ctr">
              <a:spcBef>
                <a:spcPts val="60"/>
              </a:spcBef>
            </a:pPr>
            <a:r>
              <a:rPr sz="5534" spc="-200" dirty="0">
                <a:latin typeface="Montserrat SemiBold" pitchFamily="2" charset="-52"/>
                <a:cs typeface="Tahoma"/>
              </a:rPr>
              <a:t>ВЕРХНИХ ДЫХАТЕЛЬНЫХ</a:t>
            </a:r>
          </a:p>
          <a:p>
            <a:pPr marR="175269" algn="ctr">
              <a:spcBef>
                <a:spcPts val="60"/>
              </a:spcBef>
            </a:pPr>
            <a:r>
              <a:rPr sz="5534" spc="-200" dirty="0">
                <a:latin typeface="Montserrat SemiBold" pitchFamily="2" charset="-52"/>
                <a:cs typeface="Tahoma"/>
              </a:rPr>
              <a:t>ПУТЕЙ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0B39D5B-E9C0-3685-AD01-2EFD7F3CE16A}"/>
              </a:ext>
            </a:extLst>
          </p:cNvPr>
          <p:cNvSpPr/>
          <p:nvPr/>
        </p:nvSpPr>
        <p:spPr>
          <a:xfrm>
            <a:off x="594655" y="584200"/>
            <a:ext cx="10109200" cy="5892800"/>
          </a:xfrm>
          <a:prstGeom prst="rect">
            <a:avLst/>
          </a:prstGeom>
          <a:noFill/>
          <a:ln w="57150">
            <a:solidFill>
              <a:srgbClr val="DE4439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8151E8-6E18-B0F7-077D-DEE9EDC2B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003" y="4610357"/>
            <a:ext cx="3816427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60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84A17C9C-ECC6-7D5D-2ECA-1F3330EBF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06" y="541146"/>
            <a:ext cx="6280697" cy="41740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CF7393-20CF-FF68-2352-482C28FBB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66" y="1207515"/>
            <a:ext cx="6444143" cy="5356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1082DC-C7F2-5E3E-AAB1-503868F220F1}"/>
              </a:ext>
            </a:extLst>
          </p:cNvPr>
          <p:cNvSpPr txBox="1"/>
          <p:nvPr/>
        </p:nvSpPr>
        <p:spPr>
          <a:xfrm>
            <a:off x="311791" y="4962025"/>
            <a:ext cx="48893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НЕПРОХОДИМОСТЬ ДЫХАТЕЛЬНЫХ ПУТЕЙ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6A3A7E-8554-F2FC-0BA2-309015618D6C}"/>
              </a:ext>
            </a:extLst>
          </p:cNvPr>
          <p:cNvSpPr txBox="1"/>
          <p:nvPr/>
        </p:nvSpPr>
        <p:spPr>
          <a:xfrm>
            <a:off x="6827380" y="498393"/>
            <a:ext cx="5052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Arial Black" panose="020B0A04020102020204" pitchFamily="34" charset="0"/>
              </a:rPr>
              <a:t>ПОЛНАЯ И ЧАСТИЧНАЯ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B87FB4-5769-A26A-B7BE-5929102B0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858"/>
            <a:ext cx="12192000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98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3198"/>
            <a:ext cx="12192000" cy="218017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8800" y="342442"/>
            <a:ext cx="7010400" cy="685658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109649">
              <a:lnSpc>
                <a:spcPct val="100000"/>
              </a:lnSpc>
              <a:spcBef>
                <a:spcPts val="67"/>
              </a:spcBef>
            </a:pPr>
            <a:r>
              <a:rPr b="1" spc="190" dirty="0">
                <a:solidFill>
                  <a:srgbClr val="C00000"/>
                </a:solidFill>
                <a:latin typeface="Montserrat SemiBold" pitchFamily="2" charset="-52"/>
              </a:rPr>
              <a:t>ЧАСТНЫЕ</a:t>
            </a:r>
            <a:r>
              <a:rPr b="1" spc="-197" dirty="0">
                <a:solidFill>
                  <a:srgbClr val="C00000"/>
                </a:solidFill>
                <a:latin typeface="Montserrat SemiBold" pitchFamily="2" charset="-52"/>
              </a:rPr>
              <a:t> </a:t>
            </a:r>
            <a:r>
              <a:rPr b="1" spc="197" dirty="0">
                <a:solidFill>
                  <a:srgbClr val="C00000"/>
                </a:solidFill>
                <a:latin typeface="Montserrat SemiBold" pitchFamily="2" charset="-52"/>
              </a:rPr>
              <a:t>СЛУЧАИ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16000" y="1647643"/>
            <a:ext cx="7162800" cy="333243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indent="12701">
              <a:lnSpc>
                <a:spcPct val="156200"/>
              </a:lnSpc>
              <a:spcBef>
                <a:spcPts val="63"/>
              </a:spcBef>
            </a:pPr>
            <a:r>
              <a:rPr sz="3567" spc="293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ВЫСОКИЙ</a:t>
            </a:r>
            <a:r>
              <a:rPr sz="3567" spc="-20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 </a:t>
            </a:r>
            <a:r>
              <a:rPr sz="3567" spc="153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ЧЕЛОВЕК </a:t>
            </a:r>
            <a:r>
              <a:rPr sz="3567" spc="203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БЕРЕМЕННАЯ</a:t>
            </a:r>
            <a:r>
              <a:rPr lang="ru-RU" sz="3567" spc="327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 ЖЕНЩИНА</a:t>
            </a:r>
            <a:r>
              <a:rPr sz="3567" spc="-197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 </a:t>
            </a:r>
            <a:r>
              <a:rPr sz="3567" spc="22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ТУЧНЫЙ</a:t>
            </a:r>
            <a:r>
              <a:rPr sz="3567" spc="-200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 </a:t>
            </a:r>
            <a:r>
              <a:rPr sz="3567" spc="153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ЧЕЛОВЕК </a:t>
            </a:r>
            <a:r>
              <a:rPr sz="3567" spc="333" dirty="0">
                <a:solidFill>
                  <a:srgbClr val="171717"/>
                </a:solidFill>
                <a:latin typeface="Montserrat ExtraBold" pitchFamily="2" charset="-52"/>
                <a:cs typeface="Tahoma"/>
              </a:rPr>
              <a:t>САМОПОМОЩЬ</a:t>
            </a:r>
            <a:endParaRPr sz="3567" dirty="0">
              <a:latin typeface="Montserrat ExtraBold" pitchFamily="2" charset="-52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3342" y="2044971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753342" y="2893831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object 9"/>
          <p:cNvSpPr/>
          <p:nvPr/>
        </p:nvSpPr>
        <p:spPr>
          <a:xfrm>
            <a:off x="753342" y="3741742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/>
          <p:nvPr/>
        </p:nvSpPr>
        <p:spPr>
          <a:xfrm>
            <a:off x="753342" y="4589655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F176343-8E3F-125B-A8A1-47180B6FA54C}"/>
              </a:ext>
            </a:extLst>
          </p:cNvPr>
          <p:cNvSpPr/>
          <p:nvPr/>
        </p:nvSpPr>
        <p:spPr>
          <a:xfrm>
            <a:off x="457200" y="1076787"/>
            <a:ext cx="7061200" cy="3047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45E233-D19C-EBB6-C04B-578ABCE00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799" y="424458"/>
            <a:ext cx="4635229" cy="46352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7AC143-ACF6-F891-3EE5-4101A5202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00" y="4567549"/>
            <a:ext cx="3816427" cy="21337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F6CF52-03D8-9712-69ED-1DA724C81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42" y="5210357"/>
            <a:ext cx="1491159" cy="138505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3CC80-67E3-081D-5BE3-AE109D28D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Блок-схема: альтернативный процесс 31">
            <a:extLst>
              <a:ext uri="{FF2B5EF4-FFF2-40B4-BE49-F238E27FC236}">
                <a16:creationId xmlns:a16="http://schemas.microsoft.com/office/drawing/2014/main" id="{39A9E511-7427-154A-2BB9-820D1AAF9EB1}"/>
              </a:ext>
            </a:extLst>
          </p:cNvPr>
          <p:cNvSpPr/>
          <p:nvPr/>
        </p:nvSpPr>
        <p:spPr>
          <a:xfrm>
            <a:off x="1041401" y="787400"/>
            <a:ext cx="9855200" cy="5689600"/>
          </a:xfrm>
          <a:prstGeom prst="flowChartAlternateProcess">
            <a:avLst/>
          </a:prstGeom>
          <a:noFill/>
          <a:ln w="76200">
            <a:solidFill>
              <a:srgbClr val="1F23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grpSp>
        <p:nvGrpSpPr>
          <p:cNvPr id="2" name="object 2">
            <a:extLst>
              <a:ext uri="{FF2B5EF4-FFF2-40B4-BE49-F238E27FC236}">
                <a16:creationId xmlns:a16="http://schemas.microsoft.com/office/drawing/2014/main" id="{999C0B13-311E-D456-A743-59CF3BCF12F6}"/>
              </a:ext>
            </a:extLst>
          </p:cNvPr>
          <p:cNvGrpSpPr/>
          <p:nvPr/>
        </p:nvGrpSpPr>
        <p:grpSpPr>
          <a:xfrm>
            <a:off x="0" y="-48673"/>
            <a:ext cx="12192000" cy="218017"/>
            <a:chOff x="0" y="-73009"/>
            <a:chExt cx="18288000" cy="32702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60C70C26-6C34-754A-CCF9-718098669D6F}"/>
                </a:ext>
              </a:extLst>
            </p:cNvPr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DA92E9FE-654D-3322-B744-0B554E9C92D7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4"/>
                  </a:moveTo>
                  <a:lnTo>
                    <a:pt x="0" y="253984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459C6803-7E29-7765-CEC1-42699C3CE9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0001" y="2271135"/>
            <a:ext cx="6858000" cy="863612"/>
          </a:xfrm>
          <a:prstGeom prst="rect">
            <a:avLst/>
          </a:prstGeom>
        </p:spPr>
        <p:txBody>
          <a:bodyPr vert="horz" wrap="square" lIns="0" tIns="1185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93"/>
              </a:spcBef>
            </a:pPr>
            <a:r>
              <a:rPr sz="5534" spc="293" dirty="0">
                <a:solidFill>
                  <a:srgbClr val="E04F45"/>
                </a:solidFill>
                <a:latin typeface="Montserrat ExtraBold" pitchFamily="2" charset="-52"/>
              </a:rPr>
              <a:t>КРОВО</a:t>
            </a:r>
            <a:r>
              <a:rPr lang="ru-RU" sz="5534" spc="293" dirty="0">
                <a:solidFill>
                  <a:srgbClr val="E04F45"/>
                </a:solidFill>
                <a:latin typeface="Montserrat ExtraBold" pitchFamily="2" charset="-52"/>
              </a:rPr>
              <a:t>Т</a:t>
            </a:r>
            <a:r>
              <a:rPr sz="5534" spc="293" dirty="0">
                <a:solidFill>
                  <a:srgbClr val="E04F45"/>
                </a:solidFill>
                <a:latin typeface="Montserrat ExtraBold" pitchFamily="2" charset="-52"/>
              </a:rPr>
              <a:t>ЕЧЕНИЯ</a:t>
            </a:r>
            <a:endParaRPr sz="5534" dirty="0">
              <a:solidFill>
                <a:srgbClr val="E04F45"/>
              </a:solidFill>
              <a:latin typeface="Montserrat ExtraBold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A802E0-0F76-930B-C33B-8CA5847001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3260374"/>
            <a:ext cx="7366000" cy="271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27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22C3F8-6148-CFCC-0E87-0310243F7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3" b="27182"/>
          <a:stretch/>
        </p:blipFill>
        <p:spPr>
          <a:xfrm>
            <a:off x="5666121" y="1289157"/>
            <a:ext cx="5865479" cy="2749444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48675"/>
            <a:ext cx="12192000" cy="218017"/>
            <a:chOff x="0" y="-73012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0"/>
                  </a:moveTo>
                  <a:lnTo>
                    <a:pt x="0" y="253980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2965" y="607773"/>
            <a:ext cx="7010400" cy="136276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182042">
              <a:lnSpc>
                <a:spcPct val="100000"/>
              </a:lnSpc>
              <a:spcBef>
                <a:spcPts val="67"/>
              </a:spcBef>
            </a:pPr>
            <a:r>
              <a:rPr b="1" spc="270" dirty="0">
                <a:solidFill>
                  <a:srgbClr val="C00000"/>
                </a:solidFill>
                <a:latin typeface="Montserrat Medium" pitchFamily="2" charset="-52"/>
              </a:rPr>
              <a:t>ОСНОВНЫЕ</a:t>
            </a:r>
            <a:r>
              <a:rPr b="1" spc="-197" dirty="0">
                <a:solidFill>
                  <a:srgbClr val="C00000"/>
                </a:solidFill>
                <a:latin typeface="Montserrat Medium" pitchFamily="2" charset="-52"/>
              </a:rPr>
              <a:t> </a:t>
            </a:r>
            <a:r>
              <a:rPr b="1" spc="257" dirty="0">
                <a:solidFill>
                  <a:srgbClr val="C00000"/>
                </a:solidFill>
                <a:latin typeface="Montserrat Medium" pitchFamily="2" charset="-52"/>
              </a:rPr>
              <a:t>ФУНКЦИИ</a:t>
            </a:r>
            <a:r>
              <a:rPr b="1" spc="-193" dirty="0">
                <a:solidFill>
                  <a:srgbClr val="C00000"/>
                </a:solidFill>
                <a:latin typeface="Montserrat Medium" pitchFamily="2" charset="-52"/>
              </a:rPr>
              <a:t> </a:t>
            </a:r>
            <a:r>
              <a:rPr b="1" spc="240" dirty="0">
                <a:solidFill>
                  <a:srgbClr val="C00000"/>
                </a:solidFill>
                <a:latin typeface="Montserrat Medium" pitchFamily="2" charset="-52"/>
              </a:rPr>
              <a:t>КРОВИ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299554" y="3072201"/>
            <a:ext cx="7384203" cy="3153471"/>
          </a:xfrm>
          <a:prstGeom prst="rect">
            <a:avLst/>
          </a:prstGeom>
        </p:spPr>
        <p:txBody>
          <a:bodyPr vert="horz" wrap="square" lIns="0" tIns="277855" rIns="0" bIns="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67"/>
              </a:spcBef>
              <a:buNone/>
            </a:pPr>
            <a:r>
              <a:rPr sz="3667" spc="-100" dirty="0">
                <a:latin typeface="Montserrat ExtraBold" pitchFamily="2" charset="-52"/>
              </a:rPr>
              <a:t>ТРАНСПОРТНАЯ</a:t>
            </a:r>
            <a:endParaRPr lang="ru-RU" sz="3667" spc="-100" dirty="0">
              <a:latin typeface="Montserrat ExtraBold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67"/>
              </a:spcBef>
              <a:buNone/>
            </a:pPr>
            <a:endParaRPr lang="ru-RU" sz="3667" spc="-100" dirty="0">
              <a:latin typeface="Montserrat ExtraBold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67"/>
              </a:spcBef>
              <a:buNone/>
            </a:pPr>
            <a:r>
              <a:rPr sz="3667" spc="-100" dirty="0">
                <a:latin typeface="Montserrat ExtraBold" pitchFamily="2" charset="-52"/>
              </a:rPr>
              <a:t>ЗАЩИТНАЯ </a:t>
            </a:r>
            <a:endParaRPr lang="ru-RU" sz="3667" spc="-100" dirty="0">
              <a:latin typeface="Montserrat ExtraBold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67"/>
              </a:spcBef>
              <a:buNone/>
            </a:pPr>
            <a:endParaRPr lang="ru-RU" sz="3667" spc="-100" dirty="0">
              <a:latin typeface="Montserrat ExtraBold" pitchFamily="2" charset="-52"/>
            </a:endParaRPr>
          </a:p>
          <a:p>
            <a:pPr marL="0" indent="0">
              <a:lnSpc>
                <a:spcPct val="100000"/>
              </a:lnSpc>
              <a:spcBef>
                <a:spcPts val="67"/>
              </a:spcBef>
              <a:buNone/>
            </a:pPr>
            <a:r>
              <a:rPr sz="3667" spc="-100" dirty="0">
                <a:latin typeface="Montserrat ExtraBold" pitchFamily="2" charset="-52"/>
              </a:rPr>
              <a:t>ТЕРМОРЕГУЛЯЦИОННАЯ</a:t>
            </a:r>
          </a:p>
        </p:txBody>
      </p:sp>
      <p:sp>
        <p:nvSpPr>
          <p:cNvPr id="7" name="object 7"/>
          <p:cNvSpPr/>
          <p:nvPr/>
        </p:nvSpPr>
        <p:spPr>
          <a:xfrm>
            <a:off x="794006" y="3560361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794006" y="4524107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object 9"/>
          <p:cNvSpPr/>
          <p:nvPr/>
        </p:nvSpPr>
        <p:spPr>
          <a:xfrm>
            <a:off x="794006" y="5691053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70FB28D7-9D61-A6C8-2601-13191F04A98C}"/>
              </a:ext>
            </a:extLst>
          </p:cNvPr>
          <p:cNvSpPr/>
          <p:nvPr/>
        </p:nvSpPr>
        <p:spPr>
          <a:xfrm>
            <a:off x="8378365" y="4727307"/>
            <a:ext cx="3813635" cy="2130693"/>
          </a:xfrm>
          <a:custGeom>
            <a:avLst/>
            <a:gdLst>
              <a:gd name="connsiteX0" fmla="*/ 5243284 w 5243284"/>
              <a:gd name="connsiteY0" fmla="*/ 0 h 1162180"/>
              <a:gd name="connsiteX1" fmla="*/ 2225520 w 5243284"/>
              <a:gd name="connsiteY1" fmla="*/ 669405 h 1162180"/>
              <a:gd name="connsiteX2" fmla="*/ 0 w 5243284"/>
              <a:gd name="connsiteY2" fmla="*/ 1162180 h 1162180"/>
              <a:gd name="connsiteX3" fmla="*/ 5243284 w 5243284"/>
              <a:gd name="connsiteY3" fmla="*/ 1162180 h 1162180"/>
              <a:gd name="connsiteX4" fmla="*/ 5243284 w 5243284"/>
              <a:gd name="connsiteY4" fmla="*/ 0 h 1162180"/>
              <a:gd name="connsiteX0" fmla="*/ 15641205 w 15641205"/>
              <a:gd name="connsiteY0" fmla="*/ 0 h 1175053"/>
              <a:gd name="connsiteX1" fmla="*/ 12623441 w 15641205"/>
              <a:gd name="connsiteY1" fmla="*/ 669405 h 1175053"/>
              <a:gd name="connsiteX2" fmla="*/ 0 w 15641205"/>
              <a:gd name="connsiteY2" fmla="*/ 1175053 h 1175053"/>
              <a:gd name="connsiteX3" fmla="*/ 15641205 w 15641205"/>
              <a:gd name="connsiteY3" fmla="*/ 1162180 h 1175053"/>
              <a:gd name="connsiteX4" fmla="*/ 15641205 w 15641205"/>
              <a:gd name="connsiteY4" fmla="*/ 0 h 1175053"/>
              <a:gd name="connsiteX0" fmla="*/ 15695930 w 15695930"/>
              <a:gd name="connsiteY0" fmla="*/ 0 h 2084757"/>
              <a:gd name="connsiteX1" fmla="*/ 12623441 w 15695930"/>
              <a:gd name="connsiteY1" fmla="*/ 1579109 h 2084757"/>
              <a:gd name="connsiteX2" fmla="*/ 0 w 15695930"/>
              <a:gd name="connsiteY2" fmla="*/ 2084757 h 2084757"/>
              <a:gd name="connsiteX3" fmla="*/ 15641205 w 15695930"/>
              <a:gd name="connsiteY3" fmla="*/ 2071884 h 2084757"/>
              <a:gd name="connsiteX4" fmla="*/ 15695930 w 15695930"/>
              <a:gd name="connsiteY4" fmla="*/ 0 h 2084757"/>
              <a:gd name="connsiteX0" fmla="*/ 15695930 w 15787140"/>
              <a:gd name="connsiteY0" fmla="*/ 0 h 2084757"/>
              <a:gd name="connsiteX1" fmla="*/ 12623441 w 15787140"/>
              <a:gd name="connsiteY1" fmla="*/ 1579109 h 2084757"/>
              <a:gd name="connsiteX2" fmla="*/ 0 w 15787140"/>
              <a:gd name="connsiteY2" fmla="*/ 2084757 h 2084757"/>
              <a:gd name="connsiteX3" fmla="*/ 15787140 w 15787140"/>
              <a:gd name="connsiteY3" fmla="*/ 2076175 h 2084757"/>
              <a:gd name="connsiteX4" fmla="*/ 15695930 w 15787140"/>
              <a:gd name="connsiteY4" fmla="*/ 0 h 2084757"/>
              <a:gd name="connsiteX0" fmla="*/ 15695930 w 15695930"/>
              <a:gd name="connsiteY0" fmla="*/ 0 h 2084757"/>
              <a:gd name="connsiteX1" fmla="*/ 12623441 w 15695930"/>
              <a:gd name="connsiteY1" fmla="*/ 1579109 h 2084757"/>
              <a:gd name="connsiteX2" fmla="*/ 0 w 15695930"/>
              <a:gd name="connsiteY2" fmla="*/ 2084757 h 2084757"/>
              <a:gd name="connsiteX3" fmla="*/ 15695930 w 15695930"/>
              <a:gd name="connsiteY3" fmla="*/ 2024682 h 2084757"/>
              <a:gd name="connsiteX4" fmla="*/ 15695930 w 15695930"/>
              <a:gd name="connsiteY4" fmla="*/ 0 h 2084757"/>
              <a:gd name="connsiteX0" fmla="*/ 15695930 w 15750655"/>
              <a:gd name="connsiteY0" fmla="*/ 0 h 2084757"/>
              <a:gd name="connsiteX1" fmla="*/ 12623441 w 15750655"/>
              <a:gd name="connsiteY1" fmla="*/ 1579109 h 2084757"/>
              <a:gd name="connsiteX2" fmla="*/ 0 w 15750655"/>
              <a:gd name="connsiteY2" fmla="*/ 2084757 h 2084757"/>
              <a:gd name="connsiteX3" fmla="*/ 15750655 w 15750655"/>
              <a:gd name="connsiteY3" fmla="*/ 2076175 h 2084757"/>
              <a:gd name="connsiteX4" fmla="*/ 15695930 w 15750655"/>
              <a:gd name="connsiteY4" fmla="*/ 0 h 2084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50655" h="2084757">
                <a:moveTo>
                  <a:pt x="15695930" y="0"/>
                </a:moveTo>
                <a:lnTo>
                  <a:pt x="12623441" y="1579109"/>
                </a:lnTo>
                <a:lnTo>
                  <a:pt x="0" y="2084757"/>
                </a:lnTo>
                <a:lnTo>
                  <a:pt x="15750655" y="2076175"/>
                </a:lnTo>
                <a:lnTo>
                  <a:pt x="15695930" y="0"/>
                </a:lnTo>
                <a:close/>
              </a:path>
            </a:pathLst>
          </a:custGeom>
          <a:solidFill>
            <a:srgbClr val="E04F4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0" name="object 11">
            <a:extLst>
              <a:ext uri="{FF2B5EF4-FFF2-40B4-BE49-F238E27FC236}">
                <a16:creationId xmlns:a16="http://schemas.microsoft.com/office/drawing/2014/main" id="{16A5FBBB-A4C1-A83D-F67D-7E9BC7E14E3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22000" y="237926"/>
            <a:ext cx="1144628" cy="11447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BCC2424-D82A-9714-F4EB-B62641C1F4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702" y="2609898"/>
            <a:ext cx="3608023" cy="3608023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107454"/>
            <a:ext cx="12192000" cy="218017"/>
            <a:chOff x="0" y="-73011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11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8800" y="342442"/>
            <a:ext cx="7010400" cy="685658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3824">
              <a:lnSpc>
                <a:spcPct val="100000"/>
              </a:lnSpc>
              <a:spcBef>
                <a:spcPts val="67"/>
              </a:spcBef>
            </a:pPr>
            <a:r>
              <a:rPr b="1" spc="177" dirty="0">
                <a:solidFill>
                  <a:srgbClr val="C00000"/>
                </a:solidFill>
                <a:latin typeface="Montserrat Medium" pitchFamily="2" charset="-52"/>
              </a:rPr>
              <a:t>КРОВОТЕЧЕНИЯ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026401" y="2472271"/>
            <a:ext cx="3301999" cy="2649144"/>
          </a:xfrm>
          <a:prstGeom prst="rect">
            <a:avLst/>
          </a:prstGeom>
        </p:spPr>
        <p:txBody>
          <a:bodyPr vert="horz" wrap="square" lIns="0" tIns="299297" rIns="0" bIns="0" rtlCol="0">
            <a:spAutoFit/>
          </a:bodyPr>
          <a:lstStyle/>
          <a:p>
            <a:pPr marL="8467">
              <a:spcBef>
                <a:spcPts val="2357"/>
              </a:spcBef>
              <a:tabLst>
                <a:tab pos="570258" algn="l"/>
              </a:tabLst>
            </a:pPr>
            <a:r>
              <a:rPr sz="3667" b="1" spc="-933" dirty="0">
                <a:solidFill>
                  <a:srgbClr val="DE443A"/>
                </a:solidFill>
                <a:latin typeface="Tahoma"/>
                <a:cs typeface="Tahoma"/>
              </a:rPr>
              <a:t>+</a:t>
            </a:r>
            <a:r>
              <a:rPr sz="3667" b="1" dirty="0">
                <a:solidFill>
                  <a:srgbClr val="DE443A"/>
                </a:solidFill>
                <a:latin typeface="Tahoma"/>
                <a:cs typeface="Tahoma"/>
              </a:rPr>
              <a:t>	</a:t>
            </a:r>
            <a:r>
              <a:rPr sz="3600" spc="-1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СИЛЬНЫЕ</a:t>
            </a:r>
            <a:endParaRPr sz="3600" spc="-100" dirty="0">
              <a:latin typeface="Montserrat SemiBold" pitchFamily="2" charset="-52"/>
              <a:cs typeface="Tahoma"/>
            </a:endParaRPr>
          </a:p>
          <a:p>
            <a:pPr marL="8467">
              <a:spcBef>
                <a:spcPts val="2500"/>
              </a:spcBef>
              <a:tabLst>
                <a:tab pos="618098" algn="l"/>
              </a:tabLst>
            </a:pPr>
            <a:r>
              <a:rPr sz="5500" b="1" spc="-1400" baseline="1515" dirty="0">
                <a:solidFill>
                  <a:srgbClr val="DE443A"/>
                </a:solidFill>
                <a:latin typeface="Tahoma"/>
                <a:cs typeface="Tahoma"/>
              </a:rPr>
              <a:t>+</a:t>
            </a:r>
            <a:r>
              <a:rPr sz="5500" b="1" baseline="1515" dirty="0">
                <a:solidFill>
                  <a:srgbClr val="DE443A"/>
                </a:solidFill>
                <a:latin typeface="Tahoma"/>
                <a:cs typeface="Tahoma"/>
              </a:rPr>
              <a:t>	</a:t>
            </a:r>
            <a:r>
              <a:rPr sz="3600" spc="-1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СЛАБЫЕ</a:t>
            </a:r>
            <a:endParaRPr sz="3600" spc="-100" dirty="0">
              <a:latin typeface="Montserrat SemiBold" pitchFamily="2" charset="-52"/>
              <a:cs typeface="Tahoma"/>
            </a:endParaRPr>
          </a:p>
          <a:p>
            <a:pPr marL="8467">
              <a:spcBef>
                <a:spcPts val="2600"/>
              </a:spcBef>
              <a:tabLst>
                <a:tab pos="618098" algn="l"/>
              </a:tabLst>
            </a:pPr>
            <a:r>
              <a:rPr sz="3667" b="1" spc="-933" dirty="0">
                <a:solidFill>
                  <a:srgbClr val="DE443A"/>
                </a:solidFill>
                <a:latin typeface="Tahoma"/>
                <a:cs typeface="Tahoma"/>
              </a:rPr>
              <a:t>+</a:t>
            </a:r>
            <a:r>
              <a:rPr lang="ru-RU" sz="3667" b="1" dirty="0">
                <a:solidFill>
                  <a:srgbClr val="DE443A"/>
                </a:solidFill>
                <a:latin typeface="Tahoma"/>
                <a:cs typeface="Tahoma"/>
              </a:rPr>
              <a:t>	</a:t>
            </a:r>
            <a:r>
              <a:rPr lang="ru-RU" sz="3600" spc="-100" dirty="0">
                <a:solidFill>
                  <a:srgbClr val="171717"/>
                </a:solidFill>
                <a:latin typeface="Montserrat SemiBold" pitchFamily="2" charset="-52"/>
                <a:cs typeface="Tahoma"/>
              </a:rPr>
              <a:t>НОСОВОЕ</a:t>
            </a:r>
            <a:endParaRPr sz="3600" spc="-100" dirty="0">
              <a:latin typeface="Montserrat SemiBold" pitchFamily="2" charset="-52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1263" y="1785297"/>
            <a:ext cx="3408737" cy="558337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>
              <a:spcBef>
                <a:spcPts val="73"/>
              </a:spcBef>
            </a:pPr>
            <a:r>
              <a:rPr sz="3567" spc="-10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ВНУТРЕННИЕ</a:t>
            </a:r>
            <a:endParaRPr sz="3567" spc="-100" dirty="0">
              <a:latin typeface="Montserrat Black" pitchFamily="2" charset="-52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3970" y="1970089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4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object 9"/>
          <p:cNvSpPr txBox="1"/>
          <p:nvPr/>
        </p:nvSpPr>
        <p:spPr>
          <a:xfrm>
            <a:off x="6977676" y="1785297"/>
            <a:ext cx="3385525" cy="558337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>
              <a:spcBef>
                <a:spcPts val="73"/>
              </a:spcBef>
            </a:pPr>
            <a:r>
              <a:rPr sz="3567" spc="-100" dirty="0">
                <a:solidFill>
                  <a:srgbClr val="171717"/>
                </a:solidFill>
                <a:latin typeface="Montserrat Black" pitchFamily="2" charset="-52"/>
                <a:cs typeface="Tahoma"/>
              </a:rPr>
              <a:t>НАРУЖНЫЕ:</a:t>
            </a:r>
            <a:endParaRPr sz="3567" spc="-100" dirty="0">
              <a:latin typeface="Montserrat Black" pitchFamily="2" charset="-52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80383" y="1970089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6D14349-2445-6468-FFEC-E83FB0C1C486}"/>
              </a:ext>
            </a:extLst>
          </p:cNvPr>
          <p:cNvSpPr/>
          <p:nvPr/>
        </p:nvSpPr>
        <p:spPr>
          <a:xfrm>
            <a:off x="457200" y="1076787"/>
            <a:ext cx="7061200" cy="3047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CBD9ED-13C9-6FD9-D57E-FF79FD74BF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" r="2985"/>
          <a:stretch/>
        </p:blipFill>
        <p:spPr>
          <a:xfrm>
            <a:off x="1473200" y="2472272"/>
            <a:ext cx="3408737" cy="36541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C4327E-E5A6-66D8-AA9F-70C6449F93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349" y="4589104"/>
            <a:ext cx="3816427" cy="21337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57D5DF-4CC0-5218-4244-2F53A9F8A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4749" y="634607"/>
            <a:ext cx="1140051" cy="11461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C99F8A4-43A5-DB07-4D33-AEB6EBF88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406" y="483674"/>
            <a:ext cx="2017951" cy="2017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536378-50D2-BEA1-F388-56F955ACE3FD}"/>
              </a:ext>
            </a:extLst>
          </p:cNvPr>
          <p:cNvSpPr txBox="1"/>
          <p:nvPr/>
        </p:nvSpPr>
        <p:spPr>
          <a:xfrm>
            <a:off x="4162238" y="1051893"/>
            <a:ext cx="74913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МЕЖДУНАРОДНЫЙ КОМИТЕТ КРАСНОГО КРЕСТА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060AF2-B846-FE15-939F-731A4FA87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44" y="2941235"/>
            <a:ext cx="2711202" cy="16446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227FFB-F73D-89E7-062C-E068D28A0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06" y="4869222"/>
            <a:ext cx="5008536" cy="15804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A6E43-E828-4A83-18E8-A357B056A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585899"/>
            <a:ext cx="5547612" cy="2090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9BDFC4-7410-C536-1536-EC556F51A8B8}"/>
              </a:ext>
            </a:extLst>
          </p:cNvPr>
          <p:cNvSpPr txBox="1"/>
          <p:nvPr/>
        </p:nvSpPr>
        <p:spPr>
          <a:xfrm>
            <a:off x="4152256" y="2875319"/>
            <a:ext cx="74913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Международная Федерация обществ Красного Креста и Красного Полумесяца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63CF11-917D-C6DD-4361-0F5197DBA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1426"/>
            <a:ext cx="12192000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289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6591" y="274638"/>
            <a:ext cx="10933043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Один раз – досадная неприятность…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528" y="1600201"/>
            <a:ext cx="67889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0F76FA-ACE5-B8A9-7390-96111A6BF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7911" y="4387503"/>
            <a:ext cx="1871851" cy="17386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703A1F-DF4E-1E10-4816-57AD009FD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075"/>
            <a:ext cx="12192000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010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99BEF9E-E92E-3549-48D3-8A721C9B0484}"/>
              </a:ext>
            </a:extLst>
          </p:cNvPr>
          <p:cNvSpPr/>
          <p:nvPr/>
        </p:nvSpPr>
        <p:spPr>
          <a:xfrm>
            <a:off x="490332" y="385693"/>
            <a:ext cx="9173786" cy="132556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285DC-836B-7FC0-F336-3167D8B6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45778"/>
            <a:ext cx="8940800" cy="5642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ПРИЖАТЬ И ДЕРЖАТЬ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F60848F-E66B-DAE1-1CEF-1AB705823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7115" y="2125422"/>
            <a:ext cx="6520329" cy="43468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1FDC7F-0ECD-2C15-472E-FF4C058FB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31" y="2135402"/>
            <a:ext cx="4479235" cy="43369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D04BAB-25AC-34A1-1700-AABF2D3A2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576" y="279811"/>
            <a:ext cx="1655092" cy="153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24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06C36-EBEB-DC0B-B7B0-EACA3E0D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84200"/>
            <a:ext cx="9147328" cy="5642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Любые подручные ТКАНИ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68D450B-8B5A-6D93-D115-1BC32C6CE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395" y="1523711"/>
            <a:ext cx="8990733" cy="50572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F91AB6-87F3-CCC4-476E-75A3EE03F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310" y="309997"/>
            <a:ext cx="2131890" cy="19801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8645D4-85C9-73AF-7B5A-ABD6D0B77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057" y="4627134"/>
            <a:ext cx="3816427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42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14602C-2AFB-30E8-D5A1-DE2DB1EE88A9}"/>
              </a:ext>
            </a:extLst>
          </p:cNvPr>
          <p:cNvSpPr/>
          <p:nvPr/>
        </p:nvSpPr>
        <p:spPr>
          <a:xfrm>
            <a:off x="377504" y="242168"/>
            <a:ext cx="11576807" cy="12675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706A0-8B57-46E2-9A18-9E023F8E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95" y="242168"/>
            <a:ext cx="11258026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Алгоритм оказания помощи при сильном кровотечении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7AA2E4-EB0E-46D4-8171-44A217CC0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711" y="1690687"/>
            <a:ext cx="8229600" cy="5070839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Придавили место кровотечения </a:t>
            </a:r>
            <a:r>
              <a:rPr lang="ru-RU" b="1" dirty="0"/>
              <a:t>рукой (перчатки, пакет, рука пострадавшего…)       </a:t>
            </a:r>
            <a:r>
              <a:rPr lang="ru-RU" b="1" dirty="0">
                <a:solidFill>
                  <a:srgbClr val="C00000"/>
                </a:solidFill>
              </a:rPr>
              <a:t>Быстро!!!</a:t>
            </a:r>
          </a:p>
          <a:p>
            <a:r>
              <a:rPr lang="ru-RU" b="1" dirty="0">
                <a:solidFill>
                  <a:srgbClr val="C00000"/>
                </a:solidFill>
              </a:rPr>
              <a:t>ЖГУТ или Прижали артерию </a:t>
            </a:r>
            <a:r>
              <a:rPr lang="ru-RU" b="1" dirty="0"/>
              <a:t>выше места кровотечения (ближе к сердцу) – кровь остановилась</a:t>
            </a:r>
          </a:p>
          <a:p>
            <a:r>
              <a:rPr lang="ru-RU" b="1" dirty="0"/>
              <a:t>На место кровотечения любую </a:t>
            </a:r>
            <a:r>
              <a:rPr lang="ru-RU" b="1" dirty="0">
                <a:solidFill>
                  <a:srgbClr val="C00000"/>
                </a:solidFill>
              </a:rPr>
              <a:t>чистую ткань и придавили</a:t>
            </a:r>
            <a:r>
              <a:rPr lang="ru-RU" b="1" dirty="0"/>
              <a:t>         (Сильно и Больно!!!),</a:t>
            </a:r>
          </a:p>
          <a:p>
            <a:r>
              <a:rPr lang="ru-RU" b="1" dirty="0"/>
              <a:t>Жмем, Держим, Терпим…  </a:t>
            </a:r>
            <a:r>
              <a:rPr lang="ru-RU" b="1" dirty="0">
                <a:solidFill>
                  <a:srgbClr val="C00000"/>
                </a:solidFill>
              </a:rPr>
              <a:t>10-15 минут</a:t>
            </a:r>
          </a:p>
          <a:p>
            <a:r>
              <a:rPr lang="ru-RU" b="1" dirty="0"/>
              <a:t>Накладываем </a:t>
            </a:r>
            <a:r>
              <a:rPr lang="ru-RU" b="1" dirty="0">
                <a:solidFill>
                  <a:srgbClr val="C00000"/>
                </a:solidFill>
              </a:rPr>
              <a:t>давящую повязку</a:t>
            </a:r>
            <a:r>
              <a:rPr lang="ru-RU" b="1" dirty="0"/>
              <a:t> прямо на ткань</a:t>
            </a:r>
          </a:p>
          <a:p>
            <a:r>
              <a:rPr lang="ru-RU" sz="3500" b="1" dirty="0">
                <a:solidFill>
                  <a:srgbClr val="C00000"/>
                </a:solidFill>
              </a:rPr>
              <a:t>Фиксируем </a:t>
            </a:r>
            <a:r>
              <a:rPr lang="ru-RU" sz="3500" b="1" dirty="0"/>
              <a:t>конечность</a:t>
            </a:r>
          </a:p>
          <a:p>
            <a:r>
              <a:rPr lang="ru-RU" sz="35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Передаем бригаде скорой помощи – мы молодцы 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75F356-8B15-6807-C43A-605704AF5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04" y="2602640"/>
            <a:ext cx="3170195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08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CD062-EC15-4AF3-9459-C8EE4395E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141" y="303998"/>
            <a:ext cx="8523913" cy="132556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И только в защите… !!!!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6E3FE39-5378-4FED-8821-1F97EFD5A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9880" y="1591505"/>
            <a:ext cx="8170280" cy="49624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F8703C-57F2-2B05-EE23-1F721A0F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64" y="2619470"/>
            <a:ext cx="3170195" cy="29446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F86B76-F8B9-5CEB-D0D1-F02F3E512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541"/>
            <a:ext cx="12192000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090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35831E79-1C4E-498A-1389-E2FDE8F996E1}"/>
              </a:ext>
            </a:extLst>
          </p:cNvPr>
          <p:cNvSpPr/>
          <p:nvPr/>
        </p:nvSpPr>
        <p:spPr>
          <a:xfrm>
            <a:off x="838200" y="546000"/>
            <a:ext cx="10515600" cy="94724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02FE3-61A3-B7E8-2EBF-1E6EAAA8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Arial Black" panose="020B0A04020102020204" pitchFamily="34" charset="0"/>
              </a:rPr>
              <a:t>Обязательно обратиться к врачу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876AC-29FC-E63B-60A5-EAFE20F36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2081"/>
            <a:ext cx="10515600" cy="442079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укусы животных</a:t>
            </a:r>
          </a:p>
          <a:p>
            <a:r>
              <a:rPr lang="ru-RU" b="1" dirty="0"/>
              <a:t>травмирование маленьких детей</a:t>
            </a:r>
          </a:p>
          <a:p>
            <a:r>
              <a:rPr lang="ru-RU" b="1" dirty="0"/>
              <a:t>рана нанесена ржавым предметом</a:t>
            </a:r>
          </a:p>
          <a:p>
            <a:r>
              <a:rPr lang="ru-RU" b="1" dirty="0"/>
              <a:t>имеет место кровотечение пульсирующего характера</a:t>
            </a:r>
          </a:p>
          <a:p>
            <a:r>
              <a:rPr lang="ru-RU" b="1" dirty="0"/>
              <a:t>при рваных ранах и порезах глубиной и длиной больше 1,5 см</a:t>
            </a:r>
          </a:p>
          <a:p>
            <a:r>
              <a:rPr lang="ru-RU" b="1" dirty="0"/>
              <a:t>кровь не останавливается более 15 минут</a:t>
            </a:r>
          </a:p>
          <a:p>
            <a:r>
              <a:rPr lang="ru-RU" b="1" dirty="0"/>
              <a:t>у пострадавшего наблюдается повышение температуры, тошнота</a:t>
            </a:r>
          </a:p>
          <a:p>
            <a:r>
              <a:rPr lang="ru-RU" b="1" dirty="0"/>
              <a:t>рана воспалена или плохо заживает</a:t>
            </a:r>
          </a:p>
          <a:p>
            <a:r>
              <a:rPr lang="ru-RU" b="1" dirty="0"/>
              <a:t>Очень глубокие раны, сопровождающиеся переломами и/или травмированием внутренних органов </a:t>
            </a:r>
          </a:p>
          <a:p>
            <a:r>
              <a:rPr lang="ru-RU" b="1" dirty="0"/>
              <a:t>Травмы головы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87917C-52ED-66C5-2A05-082DAA86D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486" y="1832951"/>
            <a:ext cx="1718314" cy="15960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566142-66CE-6558-5A2E-4D2F58371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414"/>
            <a:ext cx="12192000" cy="2194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05E736-243D-01FF-E38D-323BC2C6E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835" y="4598220"/>
            <a:ext cx="3816427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88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E305964-349D-F74D-DD8D-6F80BC84325C}"/>
              </a:ext>
            </a:extLst>
          </p:cNvPr>
          <p:cNvSpPr/>
          <p:nvPr/>
        </p:nvSpPr>
        <p:spPr>
          <a:xfrm>
            <a:off x="6929306" y="1024257"/>
            <a:ext cx="5025006" cy="48094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FF232-A552-66BB-F095-5BBB2607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804" y="1778465"/>
            <a:ext cx="5020112" cy="3439487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У ВАС ВСЕ ОБЯЗАТЕЛЬНО ПОЛУЧИТЬСЯ…</a:t>
            </a:r>
            <a:b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b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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22BF1BA-4797-F00C-5180-E2F001765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2731" r="12767"/>
          <a:stretch/>
        </p:blipFill>
        <p:spPr>
          <a:xfrm>
            <a:off x="332762" y="1024257"/>
            <a:ext cx="6370042" cy="48094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78F0FD-EA1F-5909-A552-368245822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067"/>
            <a:ext cx="12192000" cy="219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CF23FD-6C42-5F1B-439F-2D28B41BC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878" y="4093828"/>
            <a:ext cx="1638378" cy="152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2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3624B7B-F356-D7B7-AE97-092B3D79A9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4" b="9784"/>
          <a:stretch/>
        </p:blipFill>
        <p:spPr>
          <a:xfrm>
            <a:off x="5754991" y="4191000"/>
            <a:ext cx="5943600" cy="2223742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48673"/>
            <a:ext cx="12192000" cy="218017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8800" y="342442"/>
            <a:ext cx="7010400" cy="685658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b="1" spc="173" dirty="0">
                <a:solidFill>
                  <a:srgbClr val="C00000"/>
                </a:solidFill>
                <a:latin typeface="Arial Black" panose="020B0A04020102020204" pitchFamily="34" charset="0"/>
              </a:rPr>
              <a:t>ТРЕНИНГ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147380" y="1795912"/>
            <a:ext cx="7844220" cy="3176105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73"/>
              </a:spcBef>
              <a:buNone/>
            </a:pPr>
            <a:r>
              <a:rPr sz="3600" spc="-100" dirty="0">
                <a:latin typeface="Montserrat ExtraBold" pitchFamily="2" charset="-52"/>
              </a:rPr>
              <a:t>16 ЧАСОВ (2 ДНЯ)</a:t>
            </a:r>
          </a:p>
          <a:p>
            <a:pPr marL="0" marR="3387" indent="0">
              <a:lnSpc>
                <a:spcPct val="164000"/>
              </a:lnSpc>
              <a:spcBef>
                <a:spcPts val="3"/>
              </a:spcBef>
              <a:buNone/>
            </a:pPr>
            <a:r>
              <a:rPr sz="3600" spc="-100" dirty="0">
                <a:latin typeface="Montserrat ExtraBold" pitchFamily="2" charset="-52"/>
              </a:rPr>
              <a:t>90% ВРЕМЕНИ – ПРАКТИКА МАЛАЯ ГРУППА </a:t>
            </a:r>
            <a:endParaRPr lang="ru-RU" sz="3600" spc="-100" dirty="0">
              <a:latin typeface="Montserrat ExtraBold" pitchFamily="2" charset="-52"/>
            </a:endParaRPr>
          </a:p>
          <a:p>
            <a:pPr marL="0" marR="3387" indent="0">
              <a:lnSpc>
                <a:spcPct val="164000"/>
              </a:lnSpc>
              <a:spcBef>
                <a:spcPts val="3"/>
              </a:spcBef>
              <a:buNone/>
            </a:pPr>
            <a:r>
              <a:rPr sz="3600" spc="-100" dirty="0">
                <a:latin typeface="Montserrat ExtraBold" pitchFamily="2" charset="-52"/>
              </a:rPr>
              <a:t>УДОБНОЕ ВРЕМЯ</a:t>
            </a:r>
          </a:p>
        </p:txBody>
      </p:sp>
      <p:sp>
        <p:nvSpPr>
          <p:cNvPr id="7" name="object 7"/>
          <p:cNvSpPr/>
          <p:nvPr/>
        </p:nvSpPr>
        <p:spPr>
          <a:xfrm>
            <a:off x="686158" y="1980706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686158" y="2872407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" name="object 9"/>
          <p:cNvSpPr/>
          <p:nvPr/>
        </p:nvSpPr>
        <p:spPr>
          <a:xfrm>
            <a:off x="686158" y="3764110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/>
          <p:nvPr/>
        </p:nvSpPr>
        <p:spPr>
          <a:xfrm>
            <a:off x="686158" y="4655813"/>
            <a:ext cx="202777" cy="203200"/>
          </a:xfrm>
          <a:custGeom>
            <a:avLst/>
            <a:gdLst/>
            <a:ahLst/>
            <a:cxnLst/>
            <a:rect l="l" t="t" r="r" b="b"/>
            <a:pathLst>
              <a:path w="304165" h="304800">
                <a:moveTo>
                  <a:pt x="151863" y="304799"/>
                </a:moveTo>
                <a:lnTo>
                  <a:pt x="103850" y="297033"/>
                </a:lnTo>
                <a:lnTo>
                  <a:pt x="62160" y="275405"/>
                </a:lnTo>
                <a:lnTo>
                  <a:pt x="29291" y="242419"/>
                </a:lnTo>
                <a:lnTo>
                  <a:pt x="7738" y="200582"/>
                </a:lnTo>
                <a:lnTo>
                  <a:pt x="0" y="152399"/>
                </a:lnTo>
                <a:lnTo>
                  <a:pt x="7738" y="104217"/>
                </a:lnTo>
                <a:lnTo>
                  <a:pt x="29291" y="62380"/>
                </a:lnTo>
                <a:lnTo>
                  <a:pt x="62160" y="29394"/>
                </a:lnTo>
                <a:lnTo>
                  <a:pt x="103850" y="7766"/>
                </a:lnTo>
                <a:lnTo>
                  <a:pt x="151863" y="0"/>
                </a:lnTo>
                <a:lnTo>
                  <a:pt x="199876" y="7766"/>
                </a:lnTo>
                <a:lnTo>
                  <a:pt x="241566" y="29394"/>
                </a:lnTo>
                <a:lnTo>
                  <a:pt x="274435" y="62380"/>
                </a:lnTo>
                <a:lnTo>
                  <a:pt x="295988" y="104217"/>
                </a:lnTo>
                <a:lnTo>
                  <a:pt x="303727" y="152399"/>
                </a:lnTo>
                <a:lnTo>
                  <a:pt x="295988" y="200582"/>
                </a:lnTo>
                <a:lnTo>
                  <a:pt x="274435" y="242419"/>
                </a:lnTo>
                <a:lnTo>
                  <a:pt x="241566" y="275405"/>
                </a:lnTo>
                <a:lnTo>
                  <a:pt x="199876" y="297033"/>
                </a:lnTo>
                <a:lnTo>
                  <a:pt x="151863" y="304799"/>
                </a:lnTo>
                <a:close/>
              </a:path>
            </a:pathLst>
          </a:custGeom>
          <a:solidFill>
            <a:srgbClr val="DE443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4B2209-24E8-A837-AE45-111224D4BA10}"/>
              </a:ext>
            </a:extLst>
          </p:cNvPr>
          <p:cNvSpPr/>
          <p:nvPr/>
        </p:nvSpPr>
        <p:spPr>
          <a:xfrm>
            <a:off x="457200" y="1076787"/>
            <a:ext cx="7061200" cy="30479"/>
          </a:xfrm>
          <a:prstGeom prst="rect">
            <a:avLst/>
          </a:prstGeom>
          <a:solidFill>
            <a:srgbClr val="DE443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26D5E22-587A-0CC0-29FB-E28FCACF3D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315" y="718813"/>
            <a:ext cx="4038600" cy="4038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C975AB-2ECC-7366-5845-90B065313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77" y="434197"/>
            <a:ext cx="1383631" cy="128518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28183" y="254919"/>
            <a:ext cx="1537172" cy="143829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xfrm>
            <a:off x="122990" y="679628"/>
            <a:ext cx="9138920" cy="819036"/>
          </a:xfrm>
          <a:prstGeom prst="rect">
            <a:avLst/>
          </a:prstGeom>
        </p:spPr>
        <p:txBody>
          <a:bodyPr vert="horz" wrap="square" lIns="0" tIns="89628" rIns="0" bIns="0" rtlCol="0" anchor="ctr">
            <a:spAutoFit/>
          </a:bodyPr>
          <a:lstStyle/>
          <a:p>
            <a:pPr marL="358581">
              <a:lnSpc>
                <a:spcPct val="100000"/>
              </a:lnSpc>
              <a:spcBef>
                <a:spcPts val="76"/>
              </a:spcBef>
            </a:pPr>
            <a:r>
              <a:rPr lang="ru-RU" sz="4734" b="1" spc="-200" dirty="0">
                <a:solidFill>
                  <a:srgbClr val="C00000"/>
                </a:solidFill>
                <a:latin typeface="Montserrat SemiBold" pitchFamily="2" charset="-52"/>
              </a:rPr>
              <a:t>ПРИСОЕДИНЯЙТЕСЬ К НАМ</a:t>
            </a:r>
            <a:endParaRPr sz="4734" b="1" spc="-200" dirty="0">
              <a:solidFill>
                <a:srgbClr val="C00000"/>
              </a:solidFill>
              <a:latin typeface="Montserrat SemiBold" pitchFamily="2" charset="-52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89BEA8D-DA77-70A9-0830-C82AA0E28F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27353"/>
            <a:ext cx="2846453" cy="286210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45ACD4C-352E-563B-F56E-8076C1C1C5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719" y="2352022"/>
            <a:ext cx="2801778" cy="281276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1AD07D2-6408-7D47-FC94-75FE55C76A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3" y="2362200"/>
            <a:ext cx="2801779" cy="2819400"/>
          </a:xfrm>
          <a:prstGeom prst="rect">
            <a:avLst/>
          </a:prstGeom>
        </p:spPr>
      </p:pic>
      <p:grpSp>
        <p:nvGrpSpPr>
          <p:cNvPr id="43" name="object 2">
            <a:extLst>
              <a:ext uri="{FF2B5EF4-FFF2-40B4-BE49-F238E27FC236}">
                <a16:creationId xmlns:a16="http://schemas.microsoft.com/office/drawing/2014/main" id="{24687A1E-17A6-2041-2B55-794420A0FC69}"/>
              </a:ext>
            </a:extLst>
          </p:cNvPr>
          <p:cNvGrpSpPr/>
          <p:nvPr/>
        </p:nvGrpSpPr>
        <p:grpSpPr>
          <a:xfrm>
            <a:off x="0" y="-4653"/>
            <a:ext cx="12192000" cy="218017"/>
            <a:chOff x="0" y="-73009"/>
            <a:chExt cx="18288000" cy="327025"/>
          </a:xfrm>
        </p:grpSpPr>
        <p:sp>
          <p:nvSpPr>
            <p:cNvPr id="44" name="object 3">
              <a:extLst>
                <a:ext uri="{FF2B5EF4-FFF2-40B4-BE49-F238E27FC236}">
                  <a16:creationId xmlns:a16="http://schemas.microsoft.com/office/drawing/2014/main" id="{EC7493ED-BEE4-E940-1A6A-C1BFB9812920}"/>
                </a:ext>
              </a:extLst>
            </p:cNvPr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18" y="0"/>
                  </a:lnTo>
                  <a:lnTo>
                    <a:pt x="16764504" y="257174"/>
                  </a:lnTo>
                  <a:lnTo>
                    <a:pt x="486" y="288893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5" name="object 4">
              <a:extLst>
                <a:ext uri="{FF2B5EF4-FFF2-40B4-BE49-F238E27FC236}">
                  <a16:creationId xmlns:a16="http://schemas.microsoft.com/office/drawing/2014/main" id="{4EF0C3FD-2851-6FC0-D92A-CA38AABAF04F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6B695169-47B0-3374-9DF9-5128CD8CC623}"/>
              </a:ext>
            </a:extLst>
          </p:cNvPr>
          <p:cNvSpPr/>
          <p:nvPr/>
        </p:nvSpPr>
        <p:spPr>
          <a:xfrm>
            <a:off x="711200" y="2209800"/>
            <a:ext cx="3200400" cy="3149600"/>
          </a:xfrm>
          <a:prstGeom prst="roundRect">
            <a:avLst/>
          </a:prstGeom>
          <a:noFill/>
          <a:ln w="57150">
            <a:solidFill>
              <a:srgbClr val="E04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423EE2AE-8C60-F4EB-21E6-B84C594AB4C8}"/>
              </a:ext>
            </a:extLst>
          </p:cNvPr>
          <p:cNvSpPr/>
          <p:nvPr/>
        </p:nvSpPr>
        <p:spPr>
          <a:xfrm>
            <a:off x="4368800" y="2183604"/>
            <a:ext cx="3200400" cy="3149600"/>
          </a:xfrm>
          <a:prstGeom prst="roundRect">
            <a:avLst/>
          </a:prstGeom>
          <a:noFill/>
          <a:ln w="57150">
            <a:solidFill>
              <a:srgbClr val="E04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35960AB0-CE49-E921-13E7-580E032245A6}"/>
              </a:ext>
            </a:extLst>
          </p:cNvPr>
          <p:cNvSpPr/>
          <p:nvPr/>
        </p:nvSpPr>
        <p:spPr>
          <a:xfrm>
            <a:off x="8258837" y="2159000"/>
            <a:ext cx="3200400" cy="3149600"/>
          </a:xfrm>
          <a:prstGeom prst="roundRect">
            <a:avLst/>
          </a:prstGeom>
          <a:noFill/>
          <a:ln w="57150">
            <a:solidFill>
              <a:srgbClr val="E04F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6A6A0D-80C4-A4C1-B8B6-632901D702E1}"/>
              </a:ext>
            </a:extLst>
          </p:cNvPr>
          <p:cNvSpPr txBox="1"/>
          <p:nvPr/>
        </p:nvSpPr>
        <p:spPr>
          <a:xfrm>
            <a:off x="1879601" y="5529028"/>
            <a:ext cx="96920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 </a:t>
            </a:r>
            <a:r>
              <a:rPr lang="ru-RU" sz="4400" dirty="0">
                <a:latin typeface="Montserrat Black" pitchFamily="2" charset="-52"/>
              </a:rPr>
              <a:t>ТГ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BB7E2-17A2-EA9B-72AA-B43B12792F05}"/>
              </a:ext>
            </a:extLst>
          </p:cNvPr>
          <p:cNvSpPr txBox="1"/>
          <p:nvPr/>
        </p:nvSpPr>
        <p:spPr>
          <a:xfrm>
            <a:off x="4953000" y="5532738"/>
            <a:ext cx="2209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 </a:t>
            </a:r>
            <a:r>
              <a:rPr lang="ru-RU" sz="4400" dirty="0">
                <a:latin typeface="Montserrat Black" pitchFamily="2" charset="-52"/>
              </a:rPr>
              <a:t>САЙТ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0A8FB4-8096-FE6B-C40C-34522F0D5DC2}"/>
              </a:ext>
            </a:extLst>
          </p:cNvPr>
          <p:cNvSpPr txBox="1"/>
          <p:nvPr/>
        </p:nvSpPr>
        <p:spPr>
          <a:xfrm>
            <a:off x="9296400" y="5544250"/>
            <a:ext cx="1320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 </a:t>
            </a:r>
            <a:r>
              <a:rPr lang="ru-RU" sz="4400" dirty="0">
                <a:latin typeface="Montserrat Black" pitchFamily="2" charset="-52"/>
              </a:rPr>
              <a:t>ВК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56AA4-87DD-4A3D-7352-6E479FCB4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F475D75-CECB-3F66-2524-108E8FA05A0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5520" y="563395"/>
            <a:ext cx="2235186" cy="2083118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12634B18-AF97-54AD-1AB0-B792F257AE12}"/>
              </a:ext>
            </a:extLst>
          </p:cNvPr>
          <p:cNvGrpSpPr/>
          <p:nvPr/>
        </p:nvGrpSpPr>
        <p:grpSpPr>
          <a:xfrm>
            <a:off x="0" y="47297"/>
            <a:ext cx="12192000" cy="218017"/>
            <a:chOff x="0" y="-73012"/>
            <a:chExt cx="18288000" cy="327025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5FF810D-5324-6FD1-60B8-026EEBEC2458}"/>
                </a:ext>
              </a:extLst>
            </p:cNvPr>
            <p:cNvSpPr/>
            <p:nvPr/>
          </p:nvSpPr>
          <p:spPr>
            <a:xfrm>
              <a:off x="0" y="-73012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103B6C68-ED5D-42FB-163D-71F409332542}"/>
                </a:ext>
              </a:extLst>
            </p:cNvPr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6" name="object 6">
            <a:extLst>
              <a:ext uri="{FF2B5EF4-FFF2-40B4-BE49-F238E27FC236}">
                <a16:creationId xmlns:a16="http://schemas.microsoft.com/office/drawing/2014/main" id="{55ACAF48-C459-9009-485B-C9C0F7EE9538}"/>
              </a:ext>
            </a:extLst>
          </p:cNvPr>
          <p:cNvGrpSpPr/>
          <p:nvPr/>
        </p:nvGrpSpPr>
        <p:grpSpPr>
          <a:xfrm>
            <a:off x="0" y="1031852"/>
            <a:ext cx="10039063" cy="5822113"/>
            <a:chOff x="187009" y="1752889"/>
            <a:chExt cx="14874261" cy="8534110"/>
          </a:xfrm>
        </p:grpSpPr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4F65E170-B95D-2CEB-C3D9-190A76117C9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3247" y="1752889"/>
              <a:ext cx="7058023" cy="8534110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F87168CA-498C-4715-3A64-2D5FBB87A28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1904" y="1946466"/>
              <a:ext cx="12501860" cy="8340533"/>
            </a:xfrm>
            <a:prstGeom prst="rect">
              <a:avLst/>
            </a:prstGeom>
          </p:spPr>
        </p:pic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72040E07-E141-0600-DA05-632A3187676B}"/>
                </a:ext>
              </a:extLst>
            </p:cNvPr>
            <p:cNvSpPr/>
            <p:nvPr/>
          </p:nvSpPr>
          <p:spPr>
            <a:xfrm>
              <a:off x="187009" y="8387658"/>
              <a:ext cx="9027161" cy="1062354"/>
            </a:xfrm>
            <a:custGeom>
              <a:avLst/>
              <a:gdLst/>
              <a:ahLst/>
              <a:cxnLst/>
              <a:rect l="l" t="t" r="r" b="b"/>
              <a:pathLst>
                <a:path w="9027160" h="1062354">
                  <a:moveTo>
                    <a:pt x="7919953" y="1062351"/>
                  </a:moveTo>
                  <a:lnTo>
                    <a:pt x="158365" y="1062351"/>
                  </a:lnTo>
                  <a:lnTo>
                    <a:pt x="108310" y="1054274"/>
                  </a:lnTo>
                  <a:lnTo>
                    <a:pt x="64837" y="1031783"/>
                  </a:lnTo>
                  <a:lnTo>
                    <a:pt x="30555" y="997488"/>
                  </a:lnTo>
                  <a:lnTo>
                    <a:pt x="8073" y="953997"/>
                  </a:lnTo>
                  <a:lnTo>
                    <a:pt x="0" y="903922"/>
                  </a:lnTo>
                  <a:lnTo>
                    <a:pt x="0" y="158429"/>
                  </a:lnTo>
                  <a:lnTo>
                    <a:pt x="8073" y="108353"/>
                  </a:lnTo>
                  <a:lnTo>
                    <a:pt x="30555" y="64863"/>
                  </a:lnTo>
                  <a:lnTo>
                    <a:pt x="64837" y="30568"/>
                  </a:lnTo>
                  <a:lnTo>
                    <a:pt x="108310" y="8076"/>
                  </a:lnTo>
                  <a:lnTo>
                    <a:pt x="158365" y="0"/>
                  </a:lnTo>
                  <a:lnTo>
                    <a:pt x="8868654" y="0"/>
                  </a:lnTo>
                  <a:lnTo>
                    <a:pt x="8918709" y="8076"/>
                  </a:lnTo>
                  <a:lnTo>
                    <a:pt x="8962182" y="30568"/>
                  </a:lnTo>
                  <a:lnTo>
                    <a:pt x="8996464" y="64863"/>
                  </a:lnTo>
                  <a:lnTo>
                    <a:pt x="9018946" y="108353"/>
                  </a:lnTo>
                  <a:lnTo>
                    <a:pt x="9027020" y="158429"/>
                  </a:lnTo>
                  <a:lnTo>
                    <a:pt x="9027020" y="475297"/>
                  </a:lnTo>
                  <a:lnTo>
                    <a:pt x="9018946" y="525372"/>
                  </a:lnTo>
                  <a:lnTo>
                    <a:pt x="8996464" y="568863"/>
                  </a:lnTo>
                  <a:lnTo>
                    <a:pt x="8962182" y="603158"/>
                  </a:lnTo>
                  <a:lnTo>
                    <a:pt x="8918709" y="625649"/>
                  </a:lnTo>
                  <a:lnTo>
                    <a:pt x="8868654" y="633726"/>
                  </a:lnTo>
                  <a:lnTo>
                    <a:pt x="8236695" y="633726"/>
                  </a:lnTo>
                  <a:lnTo>
                    <a:pt x="8186635" y="641803"/>
                  </a:lnTo>
                  <a:lnTo>
                    <a:pt x="8143159" y="664295"/>
                  </a:lnTo>
                  <a:lnTo>
                    <a:pt x="8108876" y="698592"/>
                  </a:lnTo>
                  <a:lnTo>
                    <a:pt x="8086393" y="742085"/>
                  </a:lnTo>
                  <a:lnTo>
                    <a:pt x="8078319" y="792165"/>
                  </a:lnTo>
                  <a:lnTo>
                    <a:pt x="8078319" y="903922"/>
                  </a:lnTo>
                  <a:lnTo>
                    <a:pt x="8070246" y="953997"/>
                  </a:lnTo>
                  <a:lnTo>
                    <a:pt x="8047763" y="997488"/>
                  </a:lnTo>
                  <a:lnTo>
                    <a:pt x="8013482" y="1031783"/>
                  </a:lnTo>
                  <a:lnTo>
                    <a:pt x="7970009" y="1054274"/>
                  </a:lnTo>
                  <a:lnTo>
                    <a:pt x="7919953" y="10623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0" name="object 10">
            <a:extLst>
              <a:ext uri="{FF2B5EF4-FFF2-40B4-BE49-F238E27FC236}">
                <a16:creationId xmlns:a16="http://schemas.microsoft.com/office/drawing/2014/main" id="{9E8E8708-5576-EEA5-7DE0-D4F1AA5BD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4837" y="492728"/>
            <a:ext cx="3735043" cy="136276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pc="213" dirty="0">
                <a:solidFill>
                  <a:srgbClr val="161616"/>
                </a:solidFill>
                <a:latin typeface="Montserrat Black" pitchFamily="2" charset="-52"/>
              </a:rPr>
              <a:t>ГЛАВНЫЕ</a:t>
            </a:r>
            <a:r>
              <a:rPr spc="-210" dirty="0">
                <a:solidFill>
                  <a:srgbClr val="161616"/>
                </a:solidFill>
                <a:latin typeface="Montserrat Black" pitchFamily="2" charset="-52"/>
              </a:rPr>
              <a:t> </a:t>
            </a:r>
            <a:r>
              <a:rPr spc="260" dirty="0">
                <a:solidFill>
                  <a:srgbClr val="161616"/>
                </a:solidFill>
                <a:latin typeface="Montserrat Black" pitchFamily="2" charset="-52"/>
              </a:rPr>
              <a:t>ЛИЦА</a:t>
            </a: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8CF5A263-E777-A3C0-50CD-C363BA079A7F}"/>
              </a:ext>
            </a:extLst>
          </p:cNvPr>
          <p:cNvSpPr txBox="1"/>
          <p:nvPr/>
        </p:nvSpPr>
        <p:spPr>
          <a:xfrm>
            <a:off x="384837" y="5600155"/>
            <a:ext cx="6891664" cy="630002"/>
          </a:xfrm>
          <a:prstGeom prst="rect">
            <a:avLst/>
          </a:prstGeom>
        </p:spPr>
        <p:txBody>
          <a:bodyPr vert="horz" wrap="square" lIns="0" tIns="54187" rIns="0" bIns="0" rtlCol="0">
            <a:spAutoFit/>
          </a:bodyPr>
          <a:lstStyle/>
          <a:p>
            <a:pPr marL="8467" marR="3387">
              <a:lnSpc>
                <a:spcPts val="2253"/>
              </a:lnSpc>
              <a:spcBef>
                <a:spcPts val="603"/>
              </a:spcBef>
            </a:pPr>
            <a:r>
              <a:rPr sz="1867" spc="-100" dirty="0" err="1">
                <a:latin typeface="Montserrat Medium" pitchFamily="2" charset="-52"/>
                <a:cs typeface="Tahoma"/>
              </a:rPr>
              <a:t>Председатель</a:t>
            </a:r>
            <a:r>
              <a:rPr sz="1867" spc="-100" dirty="0">
                <a:latin typeface="Montserrat Medium" pitchFamily="2" charset="-52"/>
                <a:cs typeface="Tahoma"/>
              </a:rPr>
              <a:t> Общероссийской общественной организации «Российский Красный Крест»</a:t>
            </a: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9F0EE79-A736-60CD-AC0A-6BC3D7010FCA}"/>
              </a:ext>
            </a:extLst>
          </p:cNvPr>
          <p:cNvSpPr/>
          <p:nvPr/>
        </p:nvSpPr>
        <p:spPr>
          <a:xfrm>
            <a:off x="6335382" y="5569848"/>
            <a:ext cx="5471781" cy="724757"/>
          </a:xfrm>
          <a:custGeom>
            <a:avLst/>
            <a:gdLst/>
            <a:ahLst/>
            <a:cxnLst/>
            <a:rect l="l" t="t" r="r" b="b"/>
            <a:pathLst>
              <a:path w="8328025" h="1049654">
                <a:moveTo>
                  <a:pt x="8171539" y="1049620"/>
                </a:moveTo>
                <a:lnTo>
                  <a:pt x="977621" y="1049620"/>
                </a:lnTo>
                <a:lnTo>
                  <a:pt x="928345" y="1041668"/>
                </a:lnTo>
                <a:lnTo>
                  <a:pt x="885548" y="1019526"/>
                </a:lnTo>
                <a:lnTo>
                  <a:pt x="851798" y="985763"/>
                </a:lnTo>
                <a:lnTo>
                  <a:pt x="829665" y="942948"/>
                </a:lnTo>
                <a:lnTo>
                  <a:pt x="821716" y="893653"/>
                </a:lnTo>
                <a:lnTo>
                  <a:pt x="821716" y="779835"/>
                </a:lnTo>
                <a:lnTo>
                  <a:pt x="813768" y="730539"/>
                </a:lnTo>
                <a:lnTo>
                  <a:pt x="791634" y="687725"/>
                </a:lnTo>
                <a:lnTo>
                  <a:pt x="757885" y="653962"/>
                </a:lnTo>
                <a:lnTo>
                  <a:pt x="715088" y="631820"/>
                </a:lnTo>
                <a:lnTo>
                  <a:pt x="665812" y="623868"/>
                </a:lnTo>
                <a:lnTo>
                  <a:pt x="155904" y="623868"/>
                </a:lnTo>
                <a:lnTo>
                  <a:pt x="106628" y="615916"/>
                </a:lnTo>
                <a:lnTo>
                  <a:pt x="63831" y="593774"/>
                </a:lnTo>
                <a:lnTo>
                  <a:pt x="30081" y="560011"/>
                </a:lnTo>
                <a:lnTo>
                  <a:pt x="7948" y="517197"/>
                </a:lnTo>
                <a:lnTo>
                  <a:pt x="0" y="467901"/>
                </a:lnTo>
                <a:lnTo>
                  <a:pt x="0" y="155967"/>
                </a:lnTo>
                <a:lnTo>
                  <a:pt x="7948" y="106671"/>
                </a:lnTo>
                <a:lnTo>
                  <a:pt x="30081" y="63856"/>
                </a:lnTo>
                <a:lnTo>
                  <a:pt x="63831" y="30093"/>
                </a:lnTo>
                <a:lnTo>
                  <a:pt x="106628" y="7951"/>
                </a:lnTo>
                <a:lnTo>
                  <a:pt x="155904" y="0"/>
                </a:lnTo>
                <a:lnTo>
                  <a:pt x="8171539" y="0"/>
                </a:lnTo>
                <a:lnTo>
                  <a:pt x="8220815" y="7951"/>
                </a:lnTo>
                <a:lnTo>
                  <a:pt x="8263612" y="30093"/>
                </a:lnTo>
                <a:lnTo>
                  <a:pt x="8297362" y="63856"/>
                </a:lnTo>
                <a:lnTo>
                  <a:pt x="8319495" y="106671"/>
                </a:lnTo>
                <a:lnTo>
                  <a:pt x="8327444" y="155967"/>
                </a:lnTo>
                <a:lnTo>
                  <a:pt x="8327444" y="893653"/>
                </a:lnTo>
                <a:lnTo>
                  <a:pt x="8315576" y="953340"/>
                </a:lnTo>
                <a:lnTo>
                  <a:pt x="8281775" y="1003943"/>
                </a:lnTo>
                <a:lnTo>
                  <a:pt x="8231198" y="1037748"/>
                </a:lnTo>
                <a:lnTo>
                  <a:pt x="8202094" y="1046595"/>
                </a:lnTo>
                <a:lnTo>
                  <a:pt x="8171539" y="10496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375308C-B5C9-32BE-981E-BBF6A58EE1A7}"/>
              </a:ext>
            </a:extLst>
          </p:cNvPr>
          <p:cNvSpPr txBox="1"/>
          <p:nvPr/>
        </p:nvSpPr>
        <p:spPr>
          <a:xfrm>
            <a:off x="6099314" y="5575731"/>
            <a:ext cx="5569827" cy="924954"/>
          </a:xfrm>
          <a:prstGeom prst="rect">
            <a:avLst/>
          </a:prstGeom>
        </p:spPr>
        <p:txBody>
          <a:bodyPr vert="horz" wrap="square" lIns="0" tIns="54187" rIns="0" bIns="0" rtlCol="0">
            <a:spAutoFit/>
          </a:bodyPr>
          <a:lstStyle/>
          <a:p>
            <a:pPr marR="134203" algn="ctr">
              <a:lnSpc>
                <a:spcPts val="2319"/>
              </a:lnSpc>
              <a:spcBef>
                <a:spcPts val="317"/>
              </a:spcBef>
            </a:pPr>
            <a:r>
              <a:rPr lang="ru-RU" sz="1867" spc="-100" dirty="0">
                <a:latin typeface="Montserrat Medium" pitchFamily="2" charset="-52"/>
                <a:cs typeface="Tahoma"/>
              </a:rPr>
              <a:t>Председатель регионального  отделения «Российского Красного Креста»</a:t>
            </a:r>
          </a:p>
          <a:p>
            <a:pPr marL="2568914">
              <a:lnSpc>
                <a:spcPts val="2263"/>
              </a:lnSpc>
            </a:pPr>
            <a:r>
              <a:rPr lang="ru-RU" sz="1867" spc="-100" dirty="0">
                <a:latin typeface="Montserrat Medium" pitchFamily="2" charset="-52"/>
                <a:cs typeface="Tahoma"/>
              </a:rPr>
              <a:t>  </a:t>
            </a:r>
            <a:r>
              <a:rPr lang="en-US" sz="1867" spc="-100" dirty="0">
                <a:latin typeface="Montserrat Medium" pitchFamily="2" charset="-52"/>
                <a:cs typeface="Tahoma"/>
              </a:rPr>
              <a:t>      </a:t>
            </a:r>
            <a:r>
              <a:rPr sz="1867" spc="-100" dirty="0">
                <a:latin typeface="Montserrat Medium" pitchFamily="2" charset="-52"/>
                <a:cs typeface="Tahoma"/>
              </a:rPr>
              <a:t>в Красноярском крае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8502BF-F275-0759-05EA-CE76A3C2CDE9}"/>
              </a:ext>
            </a:extLst>
          </p:cNvPr>
          <p:cNvSpPr txBox="1"/>
          <p:nvPr/>
        </p:nvSpPr>
        <p:spPr>
          <a:xfrm>
            <a:off x="6486296" y="4377624"/>
            <a:ext cx="5516860" cy="99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4505" marR="102875">
              <a:lnSpc>
                <a:spcPts val="3300"/>
              </a:lnSpc>
              <a:spcBef>
                <a:spcPts val="427"/>
              </a:spcBef>
            </a:pPr>
            <a:r>
              <a:rPr lang="ru-RU" sz="2933" spc="-100" dirty="0">
                <a:solidFill>
                  <a:srgbClr val="DE4439"/>
                </a:solidFill>
                <a:latin typeface="Montserrat SemiBold" pitchFamily="2" charset="-52"/>
                <a:cs typeface="Tahoma"/>
              </a:rPr>
              <a:t>АЛЁНА </a:t>
            </a:r>
            <a:endParaRPr lang="en-US" sz="2933" spc="-100" dirty="0">
              <a:solidFill>
                <a:srgbClr val="DE4439"/>
              </a:solidFill>
              <a:latin typeface="Montserrat SemiBold" pitchFamily="2" charset="-52"/>
              <a:cs typeface="Tahoma"/>
            </a:endParaRPr>
          </a:p>
          <a:p>
            <a:pPr marL="2764505" marR="102875">
              <a:lnSpc>
                <a:spcPts val="3300"/>
              </a:lnSpc>
              <a:spcBef>
                <a:spcPts val="427"/>
              </a:spcBef>
            </a:pPr>
            <a:r>
              <a:rPr lang="ru-RU" sz="2933" spc="-100" dirty="0">
                <a:solidFill>
                  <a:srgbClr val="DE4439"/>
                </a:solidFill>
                <a:latin typeface="Montserrat SemiBold" pitchFamily="2" charset="-52"/>
                <a:cs typeface="Tahoma"/>
              </a:rPr>
              <a:t>МИРОНОВА</a:t>
            </a:r>
            <a:endParaRPr lang="ru-RU" sz="2933" spc="-100" dirty="0">
              <a:latin typeface="Montserrat SemiBold" pitchFamily="2" charset="-52"/>
              <a:cs typeface="Tahom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08D4B9-75C5-D8BB-D89C-D15BA25AE3E9}"/>
              </a:ext>
            </a:extLst>
          </p:cNvPr>
          <p:cNvSpPr txBox="1"/>
          <p:nvPr/>
        </p:nvSpPr>
        <p:spPr>
          <a:xfrm>
            <a:off x="393608" y="4451463"/>
            <a:ext cx="7642087" cy="990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4308479">
              <a:lnSpc>
                <a:spcPts val="3300"/>
              </a:lnSpc>
              <a:spcBef>
                <a:spcPts val="427"/>
              </a:spcBef>
            </a:pPr>
            <a:r>
              <a:rPr lang="ru-RU" sz="2933" spc="-100" dirty="0">
                <a:solidFill>
                  <a:srgbClr val="DE4439"/>
                </a:solidFill>
                <a:latin typeface="Montserrat SemiBold" pitchFamily="2" charset="-52"/>
                <a:cs typeface="Tahoma"/>
              </a:rPr>
              <a:t>ПАВЕЛ</a:t>
            </a:r>
          </a:p>
          <a:p>
            <a:pPr marL="8467" marR="4308479">
              <a:lnSpc>
                <a:spcPts val="3300"/>
              </a:lnSpc>
              <a:spcBef>
                <a:spcPts val="427"/>
              </a:spcBef>
            </a:pPr>
            <a:r>
              <a:rPr lang="ru-RU" sz="2933" spc="-100" dirty="0">
                <a:solidFill>
                  <a:srgbClr val="DE4439"/>
                </a:solidFill>
                <a:latin typeface="Montserrat SemiBold" pitchFamily="2" charset="-52"/>
                <a:cs typeface="Tahoma"/>
              </a:rPr>
              <a:t>САВЧУК</a:t>
            </a:r>
            <a:endParaRPr lang="ru-RU" sz="2933" spc="-100" dirty="0">
              <a:latin typeface="Montserrat SemiBold" pitchFamily="2" charset="-52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15565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23035" y="257412"/>
            <a:ext cx="1135659" cy="113551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-48673"/>
            <a:ext cx="12192000" cy="218017"/>
            <a:chOff x="0" y="-73009"/>
            <a:chExt cx="18288000" cy="327025"/>
          </a:xfrm>
        </p:grpSpPr>
        <p:sp>
          <p:nvSpPr>
            <p:cNvPr id="4" name="object 4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" name="object 5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4"/>
                  </a:moveTo>
                  <a:lnTo>
                    <a:pt x="0" y="253984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73200" y="2519481"/>
            <a:ext cx="9350962" cy="172111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0"/>
              </a:spcBef>
            </a:pPr>
            <a:r>
              <a:rPr sz="5567" b="1" spc="-200" dirty="0">
                <a:solidFill>
                  <a:srgbClr val="161616"/>
                </a:solidFill>
                <a:latin typeface="Montserrat SemiBold" pitchFamily="2" charset="-52"/>
              </a:rPr>
              <a:t>КТО МОЖЕТ ОКАЗЫВАТЬ</a:t>
            </a:r>
            <a:endParaRPr sz="5567" b="1" spc="-200" dirty="0">
              <a:latin typeface="Montserrat SemiBold" pitchFamily="2" charset="-52"/>
            </a:endParaRPr>
          </a:p>
          <a:p>
            <a:pPr marL="813687">
              <a:lnSpc>
                <a:spcPct val="100000"/>
              </a:lnSpc>
              <a:spcBef>
                <a:spcPts val="20"/>
              </a:spcBef>
            </a:pPr>
            <a:r>
              <a:rPr sz="5567" b="1" spc="-200" dirty="0">
                <a:solidFill>
                  <a:srgbClr val="C00000"/>
                </a:solidFill>
                <a:latin typeface="Montserrat SemiBold" pitchFamily="2" charset="-52"/>
              </a:rPr>
              <a:t>ПЕРВУЮ ПОМОЩЬ?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5697A3-1F7B-DB2C-8FCD-94D5AE268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67" y="4601968"/>
            <a:ext cx="3816427" cy="21337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2695BC-2166-2332-E9BB-A7A7BE21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507" y="353124"/>
            <a:ext cx="11387470" cy="145441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Arial Black" panose="020B0A04020102020204" pitchFamily="34" charset="0"/>
              </a:rPr>
              <a:t>2024 год Федеральный закон № 323   статья 31</a:t>
            </a: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sz="2800" b="1" dirty="0">
                <a:latin typeface="Arial Black" panose="020B0A04020102020204" pitchFamily="34" charset="0"/>
              </a:rPr>
              <a:t> </a:t>
            </a:r>
            <a:br>
              <a:rPr lang="ru-RU" sz="2800" b="1" dirty="0">
                <a:latin typeface="Arial Black" panose="020B0A04020102020204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«ОБ ОСНОВАХ ОХРАНЫ ЗДОРОВЬЯ ГРАЖДАН В РОССИЙСКОЙ ФЕДЕРАЦИИ»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16BAA2-D4A6-61BA-1CEC-487A4CD7C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695" y="1807537"/>
            <a:ext cx="11326282" cy="46973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Arial Black" panose="020B0A04020102020204" pitchFamily="34" charset="0"/>
              </a:rPr>
              <a:t>«ПОРЯДКИ ОКАЗАНИЯ ПЕРВОЙ ПОМОЩИ»                                               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Обязаны оказывать первую помощь: </a:t>
            </a:r>
          </a:p>
          <a:p>
            <a:r>
              <a:rPr lang="ru-RU" sz="2400" b="1" dirty="0">
                <a:latin typeface="Arial Black" panose="020B0A04020102020204" pitchFamily="34" charset="0"/>
              </a:rPr>
              <a:t>сотрудники органов внутренних дел </a:t>
            </a:r>
          </a:p>
          <a:p>
            <a:r>
              <a:rPr lang="ru-RU" sz="2400" b="1" dirty="0">
                <a:latin typeface="Arial Black" panose="020B0A04020102020204" pitchFamily="34" charset="0"/>
              </a:rPr>
              <a:t>военнослужащие </a:t>
            </a:r>
          </a:p>
          <a:p>
            <a:r>
              <a:rPr lang="ru-RU" sz="2400" b="1" dirty="0">
                <a:latin typeface="Arial Black" panose="020B0A04020102020204" pitchFamily="34" charset="0"/>
              </a:rPr>
              <a:t>работники Государственной противопожарной службы </a:t>
            </a:r>
          </a:p>
          <a:p>
            <a:r>
              <a:rPr lang="ru-RU" sz="2400" b="1" dirty="0">
                <a:latin typeface="Arial Black" panose="020B0A04020102020204" pitchFamily="34" charset="0"/>
              </a:rPr>
              <a:t>спасатели аварийно-спасательных формирований и служб 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Вправе оказывать первую помощь:</a:t>
            </a:r>
          </a:p>
          <a:p>
            <a:r>
              <a:rPr lang="ru-RU" sz="2400" b="1" dirty="0">
                <a:latin typeface="Arial Black" panose="020B0A04020102020204" pitchFamily="34" charset="0"/>
              </a:rPr>
              <a:t>водители транспортных средств</a:t>
            </a:r>
          </a:p>
          <a:p>
            <a:r>
              <a:rPr lang="ru-RU" sz="2400" b="1" dirty="0">
                <a:latin typeface="Arial Black" panose="020B0A04020102020204" pitchFamily="34" charset="0"/>
              </a:rPr>
              <a:t>работники организаций и предприятий</a:t>
            </a:r>
          </a:p>
          <a:p>
            <a:r>
              <a:rPr lang="ru-RU" sz="2400" b="1" dirty="0">
                <a:latin typeface="Arial Black" panose="020B0A04020102020204" pitchFamily="34" charset="0"/>
              </a:rPr>
              <a:t>очевидцы происшествия</a:t>
            </a:r>
          </a:p>
          <a:p>
            <a:pPr marL="0" indent="0">
              <a:buNone/>
            </a:pPr>
            <a:endParaRPr lang="ru-RU" b="1" dirty="0"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1E3B5B-D70D-0FD0-DCD2-501BCE3A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421" y="4649637"/>
            <a:ext cx="2153258" cy="20015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7CF1F6-1A15-854B-437E-0D0442B88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084"/>
            <a:ext cx="12192000" cy="21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04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D156D-2B0E-6795-89F9-74A5AA2C2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818663" cy="92276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Перечень состояний, при которых оказывается Первая Помощь</a:t>
            </a:r>
            <a:endParaRPr lang="ru-RU" sz="3600" b="1" dirty="0"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7ED3D3-7102-413C-A971-A3DA9627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950"/>
            <a:ext cx="10515600" cy="5091408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Отсутствие сознания.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Остановка дыхания и (или) остановка кровообращения.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Нарушение проходимости дыхательных путей инородным телом и иные угрожающие жизни и здоровью нарушения дыхания.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Наружные кровотечения.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Травмы, ранения и поражения, вызванные механическими, химическими, электрическими, термическими поражающими факторами, воздействием излучения.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Отравления.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Укусы или </a:t>
            </a:r>
            <a:r>
              <a:rPr lang="ru-RU" sz="3200" b="1" dirty="0" err="1"/>
              <a:t>ужаливания</a:t>
            </a:r>
            <a:r>
              <a:rPr lang="ru-RU" sz="3200" b="1" dirty="0"/>
              <a:t> ядовитых животных.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Судорожный приступ, сопровождающийся потерей сознания.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b="1" dirty="0"/>
              <a:t>Острые психологические реакции на стресс.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7D3260-F220-A86B-C95A-80257805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6863" y="251861"/>
            <a:ext cx="1184149" cy="11046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4CDE97-6B67-8F75-4018-9A2D16102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002" y="4657635"/>
            <a:ext cx="3816427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AB26B-811F-A3D1-6A4C-1F225F1B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21" y="423849"/>
            <a:ext cx="10515600" cy="11365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УК РФ Статья 39 Крайняя необходимость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69813-B217-2D1C-73AD-FBD80D23C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852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/>
              <a:t>ч1. </a:t>
            </a:r>
            <a:r>
              <a:rPr lang="ru-RU" sz="3200" b="1" dirty="0">
                <a:solidFill>
                  <a:srgbClr val="C00000"/>
                </a:solidFill>
              </a:rPr>
              <a:t>Не является преступлением причинение вреда </a:t>
            </a:r>
            <a:r>
              <a:rPr lang="ru-RU" sz="3200" b="1" dirty="0"/>
              <a:t>охраняемым уголовным законом интересам </a:t>
            </a:r>
            <a:r>
              <a:rPr lang="ru-RU" sz="3200" b="1" dirty="0">
                <a:solidFill>
                  <a:srgbClr val="C00000"/>
                </a:solidFill>
              </a:rPr>
              <a:t>в состоянии крайней необходимости</a:t>
            </a:r>
            <a:r>
              <a:rPr lang="ru-RU" sz="3200" b="1" dirty="0"/>
              <a:t>, то есть для устранения опасности, </a:t>
            </a:r>
            <a:r>
              <a:rPr lang="ru-RU" sz="3200" b="1" dirty="0">
                <a:solidFill>
                  <a:srgbClr val="C00000"/>
                </a:solidFill>
              </a:rPr>
              <a:t>непосредственно угрожающей личности </a:t>
            </a:r>
            <a:r>
              <a:rPr lang="ru-RU" sz="3200" b="1" dirty="0"/>
              <a:t>и правам данного лица или иных лиц, охраняемым законом интересам общества или государства, если эта </a:t>
            </a:r>
            <a:r>
              <a:rPr lang="ru-RU" sz="3200" b="1" dirty="0">
                <a:solidFill>
                  <a:srgbClr val="C00000"/>
                </a:solidFill>
              </a:rPr>
              <a:t>опасность не могла быть устранена иными средствами </a:t>
            </a:r>
            <a:r>
              <a:rPr lang="ru-RU" sz="3200" b="1" dirty="0"/>
              <a:t>и при этом </a:t>
            </a:r>
            <a:r>
              <a:rPr lang="ru-RU" sz="3200" b="1" dirty="0">
                <a:solidFill>
                  <a:srgbClr val="C00000"/>
                </a:solidFill>
              </a:rPr>
              <a:t>не было допущено превышения пределов крайней необходимости</a:t>
            </a:r>
            <a:r>
              <a:rPr lang="ru-RU" sz="3200" b="1" dirty="0"/>
              <a:t>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D4DB32-9017-4C4F-C3A5-27AD69F13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757"/>
            <a:ext cx="12192000" cy="2194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E07ACD-32B5-76DB-3555-694299721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169" y="4652458"/>
            <a:ext cx="3816427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08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595851-4FAC-F832-40E6-5AAB6273B4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 b="12963"/>
          <a:stretch/>
        </p:blipFill>
        <p:spPr>
          <a:xfrm>
            <a:off x="4114800" y="3143586"/>
            <a:ext cx="3911600" cy="3504794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-48673"/>
            <a:ext cx="12192000" cy="218017"/>
            <a:chOff x="0" y="-73009"/>
            <a:chExt cx="18288000" cy="327025"/>
          </a:xfrm>
        </p:grpSpPr>
        <p:sp>
          <p:nvSpPr>
            <p:cNvPr id="3" name="object 3"/>
            <p:cNvSpPr/>
            <p:nvPr/>
          </p:nvSpPr>
          <p:spPr>
            <a:xfrm>
              <a:off x="0" y="-73009"/>
              <a:ext cx="16764635" cy="288925"/>
            </a:xfrm>
            <a:custGeom>
              <a:avLst/>
              <a:gdLst/>
              <a:ahLst/>
              <a:cxnLst/>
              <a:rect l="l" t="t" r="r" b="b"/>
              <a:pathLst>
                <a:path w="16764635" h="288925">
                  <a:moveTo>
                    <a:pt x="0" y="31718"/>
                  </a:moveTo>
                  <a:lnTo>
                    <a:pt x="16764020" y="0"/>
                  </a:lnTo>
                  <a:lnTo>
                    <a:pt x="16764507" y="257174"/>
                  </a:lnTo>
                  <a:lnTo>
                    <a:pt x="486" y="288892"/>
                  </a:lnTo>
                  <a:lnTo>
                    <a:pt x="0" y="31718"/>
                  </a:lnTo>
                  <a:close/>
                </a:path>
              </a:pathLst>
            </a:custGeom>
            <a:solidFill>
              <a:srgbClr val="DE443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/>
            <p:cNvSpPr/>
            <p:nvPr/>
          </p:nvSpPr>
          <p:spPr>
            <a:xfrm>
              <a:off x="13025635" y="0"/>
              <a:ext cx="5262880" cy="254000"/>
            </a:xfrm>
            <a:custGeom>
              <a:avLst/>
              <a:gdLst/>
              <a:ahLst/>
              <a:cxnLst/>
              <a:rect l="l" t="t" r="r" b="b"/>
              <a:pathLst>
                <a:path w="5262880" h="254000">
                  <a:moveTo>
                    <a:pt x="5262363" y="253981"/>
                  </a:moveTo>
                  <a:lnTo>
                    <a:pt x="0" y="253981"/>
                  </a:lnTo>
                  <a:lnTo>
                    <a:pt x="0" y="0"/>
                  </a:lnTo>
                  <a:lnTo>
                    <a:pt x="5262363" y="0"/>
                  </a:lnTo>
                  <a:lnTo>
                    <a:pt x="5262363" y="2539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27200" y="1295337"/>
            <a:ext cx="9211361" cy="1721112"/>
          </a:xfrm>
          <a:prstGeom prst="rect">
            <a:avLst/>
          </a:prstGeom>
        </p:spPr>
        <p:txBody>
          <a:bodyPr vert="horz" wrap="square" lIns="0" tIns="7620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0"/>
              </a:spcBef>
              <a:tabLst>
                <a:tab pos="841629" algn="l"/>
              </a:tabLst>
            </a:pPr>
            <a:r>
              <a:rPr sz="5567" spc="-100" dirty="0">
                <a:solidFill>
                  <a:srgbClr val="161616"/>
                </a:solidFill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	ЧЕГО НАЧИНАЕТСЯ</a:t>
            </a:r>
            <a:endParaRPr sz="5567" spc="-100" dirty="0">
              <a:latin typeface="Montserrat ExtraBold" pitchFamily="2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7881">
              <a:lnSpc>
                <a:spcPct val="100000"/>
              </a:lnSpc>
              <a:spcBef>
                <a:spcPts val="20"/>
              </a:spcBef>
            </a:pPr>
            <a:r>
              <a:rPr sz="5567" spc="-100" dirty="0">
                <a:solidFill>
                  <a:srgbClr val="C00000"/>
                </a:solidFill>
                <a:latin typeface="Montserrat ExtraBold" pitchFamily="2" charset="-52"/>
                <a:ea typeface="Tahoma" panose="020B0604030504040204" pitchFamily="34" charset="0"/>
                <a:cs typeface="Tahoma" panose="020B0604030504040204" pitchFamily="34" charset="0"/>
              </a:rPr>
              <a:t>ПЕРВАЯ ПОМОЩЬ?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74665CA-3CB0-E4B8-CEBA-99AF4C05C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9334" y="4514595"/>
            <a:ext cx="3816427" cy="21337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D2F581-8320-E769-385E-278AABF47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39" y="5044200"/>
            <a:ext cx="1726451" cy="16041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639</Words>
  <Application>Microsoft Office PowerPoint</Application>
  <PresentationFormat>Широкоэкранный</PresentationFormat>
  <Paragraphs>136</Paragraphs>
  <Slides>38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51" baseType="lpstr">
      <vt:lpstr>Arial</vt:lpstr>
      <vt:lpstr>Arial Black</vt:lpstr>
      <vt:lpstr>Calibri</vt:lpstr>
      <vt:lpstr>Calibri Light</vt:lpstr>
      <vt:lpstr>Cambria Math</vt:lpstr>
      <vt:lpstr>Geologica Black</vt:lpstr>
      <vt:lpstr>Montserrat Black</vt:lpstr>
      <vt:lpstr>Montserrat ExtraBold</vt:lpstr>
      <vt:lpstr>Montserrat Medium</vt:lpstr>
      <vt:lpstr>Montserrat SemiBold</vt:lpstr>
      <vt:lpstr>Tahoma</vt:lpstr>
      <vt:lpstr>Тема Office</vt:lpstr>
      <vt:lpstr>1_Тема Office</vt:lpstr>
      <vt:lpstr>Общероссийская общественная организация  «Российский Красный Крест»</vt:lpstr>
      <vt:lpstr>Жан Анри Дюнан</vt:lpstr>
      <vt:lpstr>Презентация PowerPoint</vt:lpstr>
      <vt:lpstr>ГЛАВНЫЕ ЛИЦА</vt:lpstr>
      <vt:lpstr>КТО МОЖЕТ ОКАЗЫВАТЬ ПЕРВУЮ ПОМОЩЬ?</vt:lpstr>
      <vt:lpstr>2024 год Федеральный закон № 323   статья 31   «ОБ ОСНОВАХ ОХРАНЫ ЗДОРОВЬЯ ГРАЖДАН В РОССИЙСКОЙ ФЕДЕРАЦИИ»</vt:lpstr>
      <vt:lpstr>Перечень состояний, при которых оказывается Первая Помощь</vt:lpstr>
      <vt:lpstr>УК РФ Статья 39 Крайняя необходимость</vt:lpstr>
      <vt:lpstr>С ЧЕГО НАЧИНАЕТСЯ ПЕРВАЯ ПОМОЩЬ?</vt:lpstr>
      <vt:lpstr>СТОЯТЬ! ОГЛЯНУТЬСЯ!</vt:lpstr>
      <vt:lpstr>Презентация PowerPoint</vt:lpstr>
      <vt:lpstr>АЛГОРИТМ ОКАЗАНИЯ ПЕРВОЙ ПОМОЩИ</vt:lpstr>
      <vt:lpstr>ПРИЧИНА - ВАМ НЕ ИЗВЕСТНА!</vt:lpstr>
      <vt:lpstr>БЕЗОПАСНОЕ ПОЛОЖЕНИЕ</vt:lpstr>
      <vt:lpstr>Презентация PowerPoint</vt:lpstr>
      <vt:lpstr>Безопасное боковое положение</vt:lpstr>
      <vt:lpstr>СЕРДЕЧНО-ЛЁГОЧНАЯ РЕАНИМАЦИЯ</vt:lpstr>
      <vt:lpstr>Презентация PowerPoint</vt:lpstr>
      <vt:lpstr>Презентация PowerPoint</vt:lpstr>
      <vt:lpstr>АВТОМАТИЧЕСКИЙ НАРУЖНЫЙ ДЕФИБРИЛЛЯТОР</vt:lpstr>
      <vt:lpstr>Презентация PowerPoint</vt:lpstr>
      <vt:lpstr>Первая Помощь при утоплении</vt:lpstr>
      <vt:lpstr>Презентация PowerPoint</vt:lpstr>
      <vt:lpstr>Презентация PowerPoint</vt:lpstr>
      <vt:lpstr>Презентация PowerPoint</vt:lpstr>
      <vt:lpstr>ЧАСТНЫЕ СЛУЧАИ</vt:lpstr>
      <vt:lpstr>КРОВОТЕЧЕНИЯ</vt:lpstr>
      <vt:lpstr>ОСНОВНЫЕ ФУНКЦИИ КРОВИ</vt:lpstr>
      <vt:lpstr>КРОВОТЕЧЕНИЯ</vt:lpstr>
      <vt:lpstr>Один раз – досадная неприятность…</vt:lpstr>
      <vt:lpstr>ПРИЖАТЬ И ДЕРЖАТЬ</vt:lpstr>
      <vt:lpstr>Любые подручные ТКАНИ</vt:lpstr>
      <vt:lpstr>Алгоритм оказания помощи при сильном кровотечении</vt:lpstr>
      <vt:lpstr>И только в защите… !!!!</vt:lpstr>
      <vt:lpstr>Обязательно обратиться к врачу</vt:lpstr>
      <vt:lpstr>У ВАС ВСЕ ОБЯЗАТЕЛЬНО ПОЛУЧИТЬСЯ…  </vt:lpstr>
      <vt:lpstr>ТРЕНИНГ</vt:lpstr>
      <vt:lpstr>ПРИСОЕДИНЯЙТЕСЬ К НАМ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Dunno</dc:creator>
  <cp:lastModifiedBy>Дрянных А.А.</cp:lastModifiedBy>
  <cp:revision>65</cp:revision>
  <dcterms:created xsi:type="dcterms:W3CDTF">2024-03-27T15:47:32Z</dcterms:created>
  <dcterms:modified xsi:type="dcterms:W3CDTF">2026-02-11T15:15:37Z</dcterms:modified>
</cp:coreProperties>
</file>